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3" r:id="rId6"/>
    <p:sldId id="267" r:id="rId7"/>
    <p:sldId id="264" r:id="rId8"/>
    <p:sldId id="265" r:id="rId9"/>
    <p:sldId id="266" r:id="rId10"/>
    <p:sldId id="268" r:id="rId11"/>
    <p:sldId id="270" r:id="rId12"/>
    <p:sldId id="269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0" clrIdx="0">
    <p:extLst>
      <p:ext uri="{19B8F6BF-5375-455C-9EA6-DF929625EA0E}">
        <p15:presenceInfo xmlns:p15="http://schemas.microsoft.com/office/powerpoint/2012/main" xmlns="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CC00"/>
    <a:srgbClr val="FF0000"/>
    <a:srgbClr val="00FF00"/>
    <a:srgbClr val="2E89A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10.wmf"/><Relationship Id="rId6" Type="http://schemas.openxmlformats.org/officeDocument/2006/relationships/image" Target="../media/image13.wmf"/><Relationship Id="rId5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7E59C-551C-4AEF-A845-172F91CBF73F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CC4EC-0661-4A99-ACA2-68F3979A5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15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55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65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24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150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07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750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24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80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11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213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758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357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../media/audio1.wav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484" y="1235699"/>
            <a:ext cx="7923518" cy="1974954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Конкурс: «Интерактивная моза</a:t>
            </a:r>
            <a:r>
              <a:rPr lang="ru-RU" sz="3200" dirty="0" smtClean="0"/>
              <a:t>ика»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Интерактивный тренажер по </a:t>
            </a:r>
            <a:r>
              <a:rPr lang="ru-RU" sz="3600" dirty="0"/>
              <a:t>теме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4950" dirty="0" smtClean="0"/>
              <a:t> </a:t>
            </a:r>
            <a:r>
              <a:rPr lang="ru-RU" sz="4950" dirty="0"/>
              <a:t>«Квадратные корни»</a:t>
            </a:r>
            <a:br>
              <a:rPr lang="ru-RU" sz="4950" dirty="0"/>
            </a:br>
            <a:r>
              <a:rPr lang="ru-RU" sz="4950" dirty="0"/>
              <a:t>                  </a:t>
            </a:r>
            <a:r>
              <a:rPr lang="ru-RU" sz="3300" dirty="0" smtClean="0"/>
              <a:t>задания </a:t>
            </a:r>
            <a:r>
              <a:rPr lang="ru-RU" sz="3300" dirty="0"/>
              <a:t>ОГЭ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0404" y="3653036"/>
            <a:ext cx="5033596" cy="1932847"/>
          </a:xfrm>
        </p:spPr>
        <p:txBody>
          <a:bodyPr>
            <a:noAutofit/>
          </a:bodyPr>
          <a:lstStyle/>
          <a:p>
            <a:endParaRPr lang="ru-RU" sz="21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65" y="2755731"/>
            <a:ext cx="4102269" cy="41022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395" y="2975714"/>
            <a:ext cx="1883356" cy="25682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6584" y="1078003"/>
            <a:ext cx="1887416" cy="188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27190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4867" y="474133"/>
            <a:ext cx="5334000" cy="1676399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</a:rPr>
              <a:t>9</a:t>
            </a:r>
            <a:r>
              <a:rPr lang="ru-RU" sz="3000" b="1" dirty="0" smtClean="0">
                <a:solidFill>
                  <a:prstClr val="white"/>
                </a:solidFill>
              </a:rPr>
              <a:t>.Какое из чисел является иррациональным: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endParaRPr lang="ru-RU" sz="3000" b="1" dirty="0">
              <a:solidFill>
                <a:prstClr val="white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31027" y="260589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31027" y="4487967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106961" y="445447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61912" y="260589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1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77078"/>
              </p:ext>
            </p:extLst>
          </p:nvPr>
        </p:nvGraphicFramePr>
        <p:xfrm>
          <a:off x="5611073" y="826670"/>
          <a:ext cx="3253487" cy="663977"/>
        </p:xfrm>
        <a:graphic>
          <a:graphicData uri="http://schemas.openxmlformats.org/presentationml/2006/ole">
            <p:oleObj spid="_x0000_s11295" name="Уравнение" r:id="rId4" imgW="1244600" imgH="2540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5132560"/>
              </p:ext>
            </p:extLst>
          </p:nvPr>
        </p:nvGraphicFramePr>
        <p:xfrm>
          <a:off x="2411569" y="2805962"/>
          <a:ext cx="1578560" cy="789280"/>
        </p:xfrm>
        <a:graphic>
          <a:graphicData uri="http://schemas.openxmlformats.org/presentationml/2006/ole">
            <p:oleObj spid="_x0000_s11296" name="Уравнение" r:id="rId5" imgW="45720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9341511"/>
              </p:ext>
            </p:extLst>
          </p:nvPr>
        </p:nvGraphicFramePr>
        <p:xfrm>
          <a:off x="2664226" y="4487967"/>
          <a:ext cx="1173678" cy="869391"/>
        </p:xfrm>
        <a:graphic>
          <a:graphicData uri="http://schemas.openxmlformats.org/presentationml/2006/ole">
            <p:oleObj spid="_x0000_s11297" name="Уравнение" r:id="rId6" imgW="342751" imgH="25389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72930"/>
              </p:ext>
            </p:extLst>
          </p:nvPr>
        </p:nvGraphicFramePr>
        <p:xfrm>
          <a:off x="6762700" y="2745238"/>
          <a:ext cx="1402506" cy="850004"/>
        </p:xfrm>
        <a:graphic>
          <a:graphicData uri="http://schemas.openxmlformats.org/presentationml/2006/ole">
            <p:oleObj spid="_x0000_s11298" name="Уравнение" r:id="rId7" imgW="418918" imgH="25389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65462" y="4487967"/>
            <a:ext cx="1873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Ни одно из этих чисел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44606" y="2600180"/>
            <a:ext cx="3019069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0413" y="2579346"/>
            <a:ext cx="3019069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10413" y="4461236"/>
            <a:ext cx="3019069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2653347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4967768"/>
              </p:ext>
            </p:extLst>
          </p:nvPr>
        </p:nvGraphicFramePr>
        <p:xfrm>
          <a:off x="6762699" y="4666513"/>
          <a:ext cx="1285588" cy="514235"/>
        </p:xfrm>
        <a:graphic>
          <a:graphicData uri="http://schemas.openxmlformats.org/presentationml/2006/ole">
            <p:oleObj spid="_x0000_s12309" name="Уравнение" r:id="rId4" imgW="571252" imgH="228501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58704070"/>
              </p:ext>
            </p:extLst>
          </p:nvPr>
        </p:nvGraphicFramePr>
        <p:xfrm>
          <a:off x="2561661" y="2487221"/>
          <a:ext cx="903302" cy="1108022"/>
        </p:xfrm>
        <a:graphic>
          <a:graphicData uri="http://schemas.openxmlformats.org/presentationml/2006/ole">
            <p:oleObj spid="_x0000_s12310" name="Уравнение" r:id="rId5" imgW="393529" imgH="482391" progId="Equation.3">
              <p:embed/>
            </p:oleObj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1106961" y="631066"/>
            <a:ext cx="6970239" cy="1595667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</a:rPr>
              <a:t>10</a:t>
            </a:r>
            <a:r>
              <a:rPr lang="ru-RU" sz="3000" b="1" dirty="0" smtClean="0">
                <a:solidFill>
                  <a:prstClr val="white"/>
                </a:solidFill>
              </a:rPr>
              <a:t>.Значение какого из выражений является числом рациональным: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endParaRPr lang="ru-RU" sz="3000" b="1" dirty="0">
              <a:solidFill>
                <a:prstClr val="white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3223" y="463645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31026" y="4628619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5231026" y="247695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61912" y="260589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1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1572265"/>
              </p:ext>
            </p:extLst>
          </p:nvPr>
        </p:nvGraphicFramePr>
        <p:xfrm>
          <a:off x="2292350" y="4445000"/>
          <a:ext cx="1917700" cy="957263"/>
        </p:xfrm>
        <a:graphic>
          <a:graphicData uri="http://schemas.openxmlformats.org/presentationml/2006/ole">
            <p:oleObj spid="_x0000_s12311" name="Уравнение" r:id="rId6" imgW="558800" imgH="279400" progId="Equation.3">
              <p:embed/>
            </p:oleObj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961912" y="2487222"/>
            <a:ext cx="3019538" cy="11196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55160" y="4471729"/>
            <a:ext cx="3013002" cy="118080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56314" y="4609725"/>
            <a:ext cx="3019069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0060993"/>
              </p:ext>
            </p:extLst>
          </p:nvPr>
        </p:nvGraphicFramePr>
        <p:xfrm>
          <a:off x="6411502" y="2913401"/>
          <a:ext cx="2169090" cy="429299"/>
        </p:xfrm>
        <a:graphic>
          <a:graphicData uri="http://schemas.openxmlformats.org/presentationml/2006/ole">
            <p:oleObj spid="_x0000_s12312" name="Уравнение" r:id="rId7" imgW="1218671" imgH="241195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21547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  <p:sndAc>
          <p:stSnd>
            <p:snd r:embed="rId8" name="chimes.wav"/>
          </p:stSnd>
        </p:sndAc>
      </p:transition>
    </mc:Choice>
    <mc:Fallback>
      <p:transition spd="slow" advClick="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12800" y="296119"/>
            <a:ext cx="7137400" cy="1659681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prstClr val="white"/>
                </a:solidFill>
              </a:rPr>
              <a:t>11</a:t>
            </a:r>
            <a:r>
              <a:rPr lang="ru-RU" sz="3000" b="1" dirty="0" smtClean="0">
                <a:solidFill>
                  <a:prstClr val="white"/>
                </a:solidFill>
              </a:rPr>
              <a:t>.В каком случае числа          расположены в порядке возрастания: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endParaRPr lang="ru-RU" sz="30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7355438"/>
              </p:ext>
            </p:extLst>
          </p:nvPr>
        </p:nvGraphicFramePr>
        <p:xfrm>
          <a:off x="5477606" y="595317"/>
          <a:ext cx="1901825" cy="463860"/>
        </p:xfrm>
        <a:graphic>
          <a:graphicData uri="http://schemas.openxmlformats.org/presentationml/2006/ole">
            <p:oleObj spid="_x0000_s13345" name="Уравнение" r:id="rId3" imgW="1040948" imgH="253890" progId="Equation.3">
              <p:embed/>
            </p:oleObj>
          </a:graphicData>
        </a:graphic>
      </p:graphicFrame>
      <p:sp>
        <p:nvSpPr>
          <p:cNvPr id="4" name="Скругленный прямоугольник 3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1149364" y="2128717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1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92700" y="212871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45215" y="423184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56800" y="4231845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876837"/>
              </p:ext>
            </p:extLst>
          </p:nvPr>
        </p:nvGraphicFramePr>
        <p:xfrm>
          <a:off x="2425690" y="2280904"/>
          <a:ext cx="2292011" cy="559027"/>
        </p:xfrm>
        <a:graphic>
          <a:graphicData uri="http://schemas.openxmlformats.org/presentationml/2006/ole">
            <p:oleObj spid="_x0000_s13346" name="Уравнение" r:id="rId5" imgW="1040948" imgH="25389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838628"/>
              </p:ext>
            </p:extLst>
          </p:nvPr>
        </p:nvGraphicFramePr>
        <p:xfrm>
          <a:off x="6337275" y="2338269"/>
          <a:ext cx="2056816" cy="501662"/>
        </p:xfrm>
        <a:graphic>
          <a:graphicData uri="http://schemas.openxmlformats.org/presentationml/2006/ole">
            <p:oleObj spid="_x0000_s13347" name="Уравнение" r:id="rId6" imgW="1040948" imgH="25389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727172"/>
              </p:ext>
            </p:extLst>
          </p:nvPr>
        </p:nvGraphicFramePr>
        <p:xfrm>
          <a:off x="2553278" y="4462567"/>
          <a:ext cx="2164423" cy="527908"/>
        </p:xfrm>
        <a:graphic>
          <a:graphicData uri="http://schemas.openxmlformats.org/presentationml/2006/ole">
            <p:oleObj spid="_x0000_s13348" name="Уравнение" r:id="rId7" imgW="1040948" imgH="25389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6244990"/>
              </p:ext>
            </p:extLst>
          </p:nvPr>
        </p:nvGraphicFramePr>
        <p:xfrm>
          <a:off x="6537324" y="4472519"/>
          <a:ext cx="2123620" cy="517956"/>
        </p:xfrm>
        <a:graphic>
          <a:graphicData uri="http://schemas.openxmlformats.org/presentationml/2006/ole">
            <p:oleObj spid="_x0000_s13349" name="Уравнение" r:id="rId8" imgW="1040948" imgH="253890" progId="Equation.3">
              <p:embed/>
            </p:oleObj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245205" y="4205114"/>
            <a:ext cx="3593495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27789" y="2110740"/>
            <a:ext cx="3366302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92700" y="4205114"/>
            <a:ext cx="3504745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2071186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4707" y="1367665"/>
            <a:ext cx="6284588" cy="1452808"/>
          </a:xfrm>
          <a:prstGeom prst="roundRect">
            <a:avLst/>
          </a:prstGeom>
          <a:solidFill>
            <a:srgbClr val="00CC0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Конец</a:t>
            </a:r>
            <a:endParaRPr lang="ru-RU" sz="8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1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38387" y="516586"/>
            <a:ext cx="6207013" cy="1109014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prstClr val="white"/>
                </a:solidFill>
              </a:rPr>
              <a:t>Используемая литература</a:t>
            </a:r>
            <a:endParaRPr lang="ru-RU" sz="30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042242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42" name="Уравнение" r:id="rId3" imgW="114151" imgH="215619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30300" y="2197100"/>
            <a:ext cx="712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Математика ГИА 2015 под редакцией Мальцева Д.А.</a:t>
            </a:r>
          </a:p>
          <a:p>
            <a:r>
              <a:rPr lang="ru-RU" sz="2400" dirty="0" smtClean="0"/>
              <a:t>Народное образование .Москва.2014</a:t>
            </a:r>
            <a:r>
              <a:rPr lang="ru-RU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840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15977" y="1127073"/>
            <a:ext cx="5747756" cy="1133527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r>
              <a:rPr lang="ru-RU" sz="3000" b="1" dirty="0"/>
              <a:t>.</a:t>
            </a:r>
            <a:r>
              <a:rPr lang="en-US" sz="3000" b="1" dirty="0"/>
              <a:t>    </a:t>
            </a:r>
            <a:r>
              <a:rPr lang="ru-RU" sz="3000" b="1" dirty="0"/>
              <a:t>Упростите выражение: 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3916728"/>
              </p:ext>
            </p:extLst>
          </p:nvPr>
        </p:nvGraphicFramePr>
        <p:xfrm>
          <a:off x="6937947" y="992162"/>
          <a:ext cx="1257925" cy="1415165"/>
        </p:xfrm>
        <a:graphic>
          <a:graphicData uri="http://schemas.openxmlformats.org/presentationml/2006/ole">
            <p:oleObj spid="_x0000_s2185" name="Уравнение" r:id="rId3" imgW="406224" imgH="457002" progId="Equation.3">
              <p:embed/>
            </p:oleObj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50889" y="274601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9277" y="2764748"/>
            <a:ext cx="1201088" cy="97061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Скругленный прямоугольник 10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735391" y="4401165"/>
            <a:ext cx="1152369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86447" y="4293142"/>
            <a:ext cx="1146747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7459401"/>
              </p:ext>
            </p:extLst>
          </p:nvPr>
        </p:nvGraphicFramePr>
        <p:xfrm>
          <a:off x="4529138" y="3346847"/>
          <a:ext cx="85725" cy="161925"/>
        </p:xfrm>
        <a:graphic>
          <a:graphicData uri="http://schemas.openxmlformats.org/presentationml/2006/ole">
            <p:oleObj spid="_x0000_s2186" name="Уравнение" r:id="rId5" imgW="114151" imgH="215619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1271567"/>
              </p:ext>
            </p:extLst>
          </p:nvPr>
        </p:nvGraphicFramePr>
        <p:xfrm>
          <a:off x="1736164" y="2834078"/>
          <a:ext cx="929391" cy="813217"/>
        </p:xfrm>
        <a:graphic>
          <a:graphicData uri="http://schemas.openxmlformats.org/presentationml/2006/ole">
            <p:oleObj spid="_x0000_s2187" name="Уравнение" r:id="rId6" imgW="202936" imgH="177569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6050046"/>
              </p:ext>
            </p:extLst>
          </p:nvPr>
        </p:nvGraphicFramePr>
        <p:xfrm>
          <a:off x="2136182" y="4427949"/>
          <a:ext cx="800921" cy="1002180"/>
        </p:xfrm>
        <a:graphic>
          <a:graphicData uri="http://schemas.openxmlformats.org/presentationml/2006/ole">
            <p:oleObj spid="_x0000_s2188" name="Уравнение" r:id="rId7" imgW="114102" imgH="177492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0320133"/>
              </p:ext>
            </p:extLst>
          </p:nvPr>
        </p:nvGraphicFramePr>
        <p:xfrm>
          <a:off x="5453102" y="2874685"/>
          <a:ext cx="1000985" cy="750739"/>
        </p:xfrm>
        <a:graphic>
          <a:graphicData uri="http://schemas.openxmlformats.org/presentationml/2006/ole">
            <p:oleObj spid="_x0000_s2189" name="Уравнение" r:id="rId8" imgW="304668" imgH="228501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6847638"/>
              </p:ext>
            </p:extLst>
          </p:nvPr>
        </p:nvGraphicFramePr>
        <p:xfrm>
          <a:off x="5453102" y="4013084"/>
          <a:ext cx="884868" cy="1390509"/>
        </p:xfrm>
        <a:graphic>
          <a:graphicData uri="http://schemas.openxmlformats.org/presentationml/2006/ole">
            <p:oleObj spid="_x0000_s2190" name="Уравнение" r:id="rId9" imgW="266584" imgH="418918" progId="Equation.3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511743" y="2671877"/>
            <a:ext cx="2752034" cy="10721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4731" y="2673017"/>
            <a:ext cx="2947086" cy="115407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Неверно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02021" y="4136782"/>
            <a:ext cx="2978670" cy="126681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4168248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81000" y="983139"/>
            <a:ext cx="5560982" cy="1268994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2</a:t>
            </a:r>
            <a:r>
              <a:rPr lang="ru-RU" sz="3000" b="1" dirty="0">
                <a:solidFill>
                  <a:prstClr val="white"/>
                </a:solidFill>
              </a:rPr>
              <a:t>.</a:t>
            </a:r>
            <a:r>
              <a:rPr lang="en-US" sz="3000" b="1" dirty="0">
                <a:solidFill>
                  <a:prstClr val="white"/>
                </a:solidFill>
              </a:rPr>
              <a:t>    </a:t>
            </a:r>
            <a:r>
              <a:rPr lang="ru-RU" sz="3000" b="1" dirty="0">
                <a:solidFill>
                  <a:prstClr val="white"/>
                </a:solidFill>
              </a:rPr>
              <a:t>Упростите выражение: 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2063836"/>
              </p:ext>
            </p:extLst>
          </p:nvPr>
        </p:nvGraphicFramePr>
        <p:xfrm>
          <a:off x="6937947" y="992162"/>
          <a:ext cx="1257925" cy="1415165"/>
        </p:xfrm>
        <a:graphic>
          <a:graphicData uri="http://schemas.openxmlformats.org/presentationml/2006/ole">
            <p:oleObj spid="_x0000_s3176" name="Уравнение" r:id="rId3" imgW="406224" imgH="457002" progId="Equation.3">
              <p:embed/>
            </p:oleObj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50889" y="274601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9277" y="2764748"/>
            <a:ext cx="1201088" cy="97061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995" y="4318145"/>
            <a:ext cx="1152369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2" name="Скругленный прямоугольник 11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986447" y="4293142"/>
            <a:ext cx="1146747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4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29138" y="3346847"/>
          <a:ext cx="85725" cy="161925"/>
        </p:xfrm>
        <a:graphic>
          <a:graphicData uri="http://schemas.openxmlformats.org/presentationml/2006/ole">
            <p:oleObj spid="_x0000_s3177" name="Уравнение" r:id="rId5" imgW="114151" imgH="215619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06283"/>
              </p:ext>
            </p:extLst>
          </p:nvPr>
        </p:nvGraphicFramePr>
        <p:xfrm>
          <a:off x="1774266" y="2865832"/>
          <a:ext cx="1160515" cy="788579"/>
        </p:xfrm>
        <a:graphic>
          <a:graphicData uri="http://schemas.openxmlformats.org/presentationml/2006/ole">
            <p:oleObj spid="_x0000_s3178" name="Уравнение" r:id="rId6" imgW="317087" imgH="215619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2477266"/>
              </p:ext>
            </p:extLst>
          </p:nvPr>
        </p:nvGraphicFramePr>
        <p:xfrm>
          <a:off x="1809750" y="4318398"/>
          <a:ext cx="1246585" cy="1002506"/>
        </p:xfrm>
        <a:graphic>
          <a:graphicData uri="http://schemas.openxmlformats.org/presentationml/2006/ole">
            <p:oleObj spid="_x0000_s3179" name="Уравнение" r:id="rId7" imgW="177492" imgH="177492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453102" y="2874685"/>
          <a:ext cx="1000985" cy="750739"/>
        </p:xfrm>
        <a:graphic>
          <a:graphicData uri="http://schemas.openxmlformats.org/presentationml/2006/ole">
            <p:oleObj spid="_x0000_s3180" name="Уравнение" r:id="rId8" imgW="304668" imgH="228501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7600265"/>
              </p:ext>
            </p:extLst>
          </p:nvPr>
        </p:nvGraphicFramePr>
        <p:xfrm>
          <a:off x="5637843" y="4335561"/>
          <a:ext cx="540544" cy="841968"/>
        </p:xfrm>
        <a:graphic>
          <a:graphicData uri="http://schemas.openxmlformats.org/presentationml/2006/ole">
            <p:oleObj spid="_x0000_s3181" name="Уравнение" r:id="rId9" imgW="114102" imgH="177492" progId="Equation.3">
              <p:embed/>
            </p:oleObj>
          </a:graphicData>
        </a:graphic>
      </p:graphicFrame>
      <p:sp>
        <p:nvSpPr>
          <p:cNvPr id="18" name="Скругленный прямоугольник 17">
            <a:hlinkClick r:id="" action="ppaction://noaction">
              <a:snd r:embed="rId10" name="push.wav"/>
            </a:hlinkClick>
          </p:cNvPr>
          <p:cNvSpPr/>
          <p:nvPr/>
        </p:nvSpPr>
        <p:spPr>
          <a:xfrm>
            <a:off x="550888" y="2738703"/>
            <a:ext cx="2752034" cy="10721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23409" y="2738703"/>
            <a:ext cx="2866066" cy="10213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889" y="4244279"/>
            <a:ext cx="2978670" cy="11501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3382131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13118" y="4462641"/>
            <a:ext cx="2090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10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0869" y="2874685"/>
            <a:ext cx="1880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и 12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9470" y="4393051"/>
            <a:ext cx="1846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и 11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2069" y="2874685"/>
            <a:ext cx="176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 и 62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7267" y="397933"/>
            <a:ext cx="5791200" cy="1718733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prstClr val="white"/>
                </a:solidFill>
              </a:rPr>
              <a:t>3</a:t>
            </a:r>
            <a:r>
              <a:rPr lang="ru-RU" sz="3000" b="1" dirty="0">
                <a:solidFill>
                  <a:prstClr val="white"/>
                </a:solidFill>
              </a:rPr>
              <a:t>.</a:t>
            </a:r>
            <a:r>
              <a:rPr lang="en-US" sz="3000" b="1" dirty="0">
                <a:solidFill>
                  <a:prstClr val="white"/>
                </a:solidFill>
              </a:rPr>
              <a:t>     </a:t>
            </a:r>
            <a:r>
              <a:rPr lang="ru-RU" sz="3000" b="1" dirty="0" smtClean="0">
                <a:solidFill>
                  <a:prstClr val="white"/>
                </a:solidFill>
              </a:rPr>
              <a:t>Между какими числами заключено число: </a:t>
            </a:r>
            <a:endParaRPr lang="ru-RU" sz="3000" b="1" dirty="0">
              <a:solidFill>
                <a:prstClr val="white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4867272"/>
              </p:ext>
            </p:extLst>
          </p:nvPr>
        </p:nvGraphicFramePr>
        <p:xfrm>
          <a:off x="6958348" y="911366"/>
          <a:ext cx="1622078" cy="1007586"/>
        </p:xfrm>
        <a:graphic>
          <a:graphicData uri="http://schemas.openxmlformats.org/presentationml/2006/ole">
            <p:oleObj spid="_x0000_s4169" name="Уравнение" r:id="rId3" imgW="368300" imgH="228600" progId="Equation.3">
              <p:embed/>
            </p:oleObj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50889" y="274601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0" name="Скругленный прямоугольник 9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3959277" y="2764748"/>
            <a:ext cx="1201088" cy="97061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995" y="4318145"/>
            <a:ext cx="1152369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86447" y="4293142"/>
            <a:ext cx="1146747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4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29138" y="3346847"/>
          <a:ext cx="85725" cy="161925"/>
        </p:xfrm>
        <a:graphic>
          <a:graphicData uri="http://schemas.openxmlformats.org/presentationml/2006/ole">
            <p:oleObj spid="_x0000_s4170" name="Уравнение" r:id="rId5" imgW="114151" imgH="215619" progId="Equation.3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550889" y="2703974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9277" y="4271162"/>
            <a:ext cx="2892284" cy="10463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9980" y="4293142"/>
            <a:ext cx="2978670" cy="11501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301967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6650932" y="5455300"/>
            <a:ext cx="530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8329" y="3744337"/>
            <a:ext cx="287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38217" y="5368479"/>
            <a:ext cx="547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6534" y="423334"/>
            <a:ext cx="7840134" cy="1701800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4</a:t>
            </a:r>
            <a:r>
              <a:rPr lang="ru-RU" sz="3000" b="1" dirty="0" smtClean="0">
                <a:solidFill>
                  <a:prstClr val="white"/>
                </a:solidFill>
              </a:rPr>
              <a:t>.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r>
              <a:rPr lang="ru-RU" sz="3000" b="1" dirty="0" smtClean="0">
                <a:solidFill>
                  <a:prstClr val="white"/>
                </a:solidFill>
              </a:rPr>
              <a:t>Одна из точек ,отмеченных на координатной прямой соответствует числу             ,какая это точка: </a:t>
            </a:r>
            <a:endParaRPr lang="ru-RU" sz="30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1033343" y="37243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48984" y="3744337"/>
            <a:ext cx="1201088" cy="97061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1449" y="5329789"/>
            <a:ext cx="1152369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03325" y="5451890"/>
            <a:ext cx="1146747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4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29138" y="3346847"/>
          <a:ext cx="85725" cy="161925"/>
        </p:xfrm>
        <a:graphic>
          <a:graphicData uri="http://schemas.openxmlformats.org/presentationml/2006/ole">
            <p:oleObj spid="_x0000_s5154" name="Уравнение" r:id="rId4" imgW="114151" imgH="215619" progId="Equation.3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940074" y="5314201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30863" y="5429910"/>
            <a:ext cx="2892284" cy="10463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61597" y="3643902"/>
            <a:ext cx="2978670" cy="11501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7632237"/>
              </p:ext>
            </p:extLst>
          </p:nvPr>
        </p:nvGraphicFramePr>
        <p:xfrm>
          <a:off x="5683493" y="1088994"/>
          <a:ext cx="695280" cy="521460"/>
        </p:xfrm>
        <a:graphic>
          <a:graphicData uri="http://schemas.openxmlformats.org/presentationml/2006/ole">
            <p:oleObj spid="_x0000_s5155" name="Уравнение" r:id="rId5" imgW="304668" imgH="228501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914400" y="2794000"/>
            <a:ext cx="7035800" cy="3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70100" y="2671804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140200" y="2671804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88683" y="2691541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438755" y="2735302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749776" y="2729641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572000" y="2742082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652208" y="2761820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880000" y="2923754"/>
            <a:ext cx="33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929721" y="2907670"/>
            <a:ext cx="377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</a:t>
            </a:r>
            <a:endParaRPr lang="ru-RU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23348" y="2964452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301776" y="218697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8994" y="2209255"/>
            <a:ext cx="348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293" y="2205617"/>
            <a:ext cx="28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43751" y="2205617"/>
            <a:ext cx="279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755" y="3744337"/>
            <a:ext cx="746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084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538217" y="5368479"/>
            <a:ext cx="547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755" y="3744337"/>
            <a:ext cx="746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5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0932" y="5455300"/>
            <a:ext cx="530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8329" y="3744337"/>
            <a:ext cx="287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287" y="618186"/>
            <a:ext cx="7934213" cy="1416676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prstClr val="white"/>
                </a:solidFill>
              </a:rPr>
              <a:t>5</a:t>
            </a:r>
            <a:r>
              <a:rPr lang="ru-RU" sz="3000" b="1" dirty="0" smtClean="0">
                <a:solidFill>
                  <a:prstClr val="white"/>
                </a:solidFill>
              </a:rPr>
              <a:t>.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r>
              <a:rPr lang="ru-RU" sz="3000" b="1" dirty="0" smtClean="0">
                <a:solidFill>
                  <a:prstClr val="white"/>
                </a:solidFill>
              </a:rPr>
              <a:t>Одна из точек ,отмеченных на координатной прямой соответствует числу             ,какая это точка: </a:t>
            </a:r>
            <a:endParaRPr lang="ru-RU" sz="30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5269597" y="346249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99529" y="3623575"/>
            <a:ext cx="1201088" cy="970614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prstClr val="black"/>
                </a:solidFill>
              </a:rPr>
              <a:t>1</a:t>
            </a:r>
            <a:endParaRPr lang="ru-RU" sz="6600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1449" y="5329789"/>
            <a:ext cx="1152369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03325" y="5451890"/>
            <a:ext cx="1146747" cy="1002427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prstClr val="black"/>
                </a:solidFill>
              </a:rPr>
              <a:t>4</a:t>
            </a: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529138" y="3346847"/>
          <a:ext cx="85725" cy="161925"/>
        </p:xfrm>
        <a:graphic>
          <a:graphicData uri="http://schemas.openxmlformats.org/presentationml/2006/ole">
            <p:oleObj spid="_x0000_s10252" name="Уравнение" r:id="rId4" imgW="114151" imgH="215619" progId="Equation.3">
              <p:embed/>
            </p:oleObj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1035625" y="5309596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41596" y="5429910"/>
            <a:ext cx="2892284" cy="10463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14400" y="3487672"/>
            <a:ext cx="2978670" cy="11501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6726136"/>
              </p:ext>
            </p:extLst>
          </p:nvPr>
        </p:nvGraphicFramePr>
        <p:xfrm>
          <a:off x="5574879" y="1125461"/>
          <a:ext cx="896938" cy="520700"/>
        </p:xfrm>
        <a:graphic>
          <a:graphicData uri="http://schemas.openxmlformats.org/presentationml/2006/ole">
            <p:oleObj spid="_x0000_s10253" name="Уравнение" r:id="rId5" imgW="393529" imgH="228501" progId="Equation.3">
              <p:embed/>
            </p:oleObj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914400" y="2794000"/>
            <a:ext cx="7035800" cy="38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70100" y="2671804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140200" y="2671804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88683" y="2691541"/>
            <a:ext cx="0" cy="2430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438755" y="2735302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49776" y="2729641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572000" y="2742082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652208" y="2761820"/>
            <a:ext cx="114300" cy="1024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79999" y="2923754"/>
            <a:ext cx="64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13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9720" y="2907670"/>
            <a:ext cx="599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14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23348" y="2964452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15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01776" y="2186974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18994" y="2209255"/>
            <a:ext cx="348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293" y="2205617"/>
            <a:ext cx="28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43751" y="2205617"/>
            <a:ext cx="279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095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4801" y="708338"/>
            <a:ext cx="5273115" cy="1120462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prstClr val="white"/>
                </a:solidFill>
              </a:rPr>
              <a:t>6</a:t>
            </a:r>
            <a:r>
              <a:rPr lang="ru-RU" sz="3000" b="1" dirty="0" smtClean="0">
                <a:solidFill>
                  <a:prstClr val="white"/>
                </a:solidFill>
              </a:rPr>
              <a:t>.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r>
              <a:rPr lang="ru-RU" sz="3000" b="1" dirty="0" smtClean="0">
                <a:solidFill>
                  <a:prstClr val="white"/>
                </a:solidFill>
              </a:rPr>
              <a:t>Упростите выражение: </a:t>
            </a:r>
            <a:endParaRPr lang="ru-RU" sz="3000" b="1" dirty="0">
              <a:solidFill>
                <a:prstClr val="white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73786273"/>
              </p:ext>
            </p:extLst>
          </p:nvPr>
        </p:nvGraphicFramePr>
        <p:xfrm>
          <a:off x="5787207" y="708338"/>
          <a:ext cx="3020335" cy="1030311"/>
        </p:xfrm>
        <a:graphic>
          <a:graphicData uri="http://schemas.openxmlformats.org/presentationml/2006/ole">
            <p:oleObj spid="_x0000_s7210" name="Уравнение" r:id="rId3" imgW="736600" imgH="228600" progId="Equation.3">
              <p:embed/>
            </p:oleObj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69704" y="2436419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1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553939" y="2465777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9856" y="4690221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81817" y="4690220"/>
            <a:ext cx="1180475" cy="989351"/>
          </a:xfrm>
          <a:prstGeom prst="roundRect">
            <a:avLst>
              <a:gd name="adj" fmla="val 21874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5662288"/>
              </p:ext>
            </p:extLst>
          </p:nvPr>
        </p:nvGraphicFramePr>
        <p:xfrm>
          <a:off x="1840332" y="2427152"/>
          <a:ext cx="1482418" cy="943357"/>
        </p:xfrm>
        <a:graphic>
          <a:graphicData uri="http://schemas.openxmlformats.org/presentationml/2006/ole">
            <p:oleObj spid="_x0000_s7211" name="Уравнение" r:id="rId5" imgW="279158" imgH="177646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8694039"/>
              </p:ext>
            </p:extLst>
          </p:nvPr>
        </p:nvGraphicFramePr>
        <p:xfrm>
          <a:off x="1944710" y="4689601"/>
          <a:ext cx="1755356" cy="1053214"/>
        </p:xfrm>
        <a:graphic>
          <a:graphicData uri="http://schemas.openxmlformats.org/presentationml/2006/ole">
            <p:oleObj spid="_x0000_s7212" name="Уравнение" r:id="rId6" imgW="38100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5884229"/>
              </p:ext>
            </p:extLst>
          </p:nvPr>
        </p:nvGraphicFramePr>
        <p:xfrm>
          <a:off x="5890710" y="2436419"/>
          <a:ext cx="1678490" cy="839245"/>
        </p:xfrm>
        <a:graphic>
          <a:graphicData uri="http://schemas.openxmlformats.org/presentationml/2006/ole">
            <p:oleObj spid="_x0000_s7213" name="Уравнение" r:id="rId7" imgW="45720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2423909"/>
              </p:ext>
            </p:extLst>
          </p:nvPr>
        </p:nvGraphicFramePr>
        <p:xfrm>
          <a:off x="5890710" y="4639777"/>
          <a:ext cx="1820246" cy="910123"/>
        </p:xfrm>
        <a:graphic>
          <a:graphicData uri="http://schemas.openxmlformats.org/presentationml/2006/ole">
            <p:oleObj spid="_x0000_s7214" name="Уравнение" r:id="rId8" imgW="457200" imgH="228600" progId="Equation.3">
              <p:embed/>
            </p:oleObj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569704" y="2409688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9856" y="4663489"/>
            <a:ext cx="2902854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81817" y="4663489"/>
            <a:ext cx="2958524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3249583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1587" y="503886"/>
            <a:ext cx="5191013" cy="1197914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prstClr val="white"/>
                </a:solidFill>
              </a:rPr>
              <a:t>7</a:t>
            </a:r>
            <a:r>
              <a:rPr lang="ru-RU" sz="3000" b="1" dirty="0" smtClean="0">
                <a:solidFill>
                  <a:prstClr val="white"/>
                </a:solidFill>
              </a:rPr>
              <a:t>.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r>
              <a:rPr lang="ru-RU" sz="3000" b="1" dirty="0" smtClean="0">
                <a:solidFill>
                  <a:prstClr val="white"/>
                </a:solidFill>
              </a:rPr>
              <a:t>Упростите выражение:</a:t>
            </a:r>
            <a:endParaRPr lang="ru-RU" sz="3000" b="1" dirty="0">
              <a:solidFill>
                <a:prstClr val="white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4664794"/>
              </p:ext>
            </p:extLst>
          </p:nvPr>
        </p:nvGraphicFramePr>
        <p:xfrm>
          <a:off x="5829299" y="759942"/>
          <a:ext cx="2987809" cy="814857"/>
        </p:xfrm>
        <a:graphic>
          <a:graphicData uri="http://schemas.openxmlformats.org/presentationml/2006/ole">
            <p:oleObj spid="_x0000_s8235" name="Уравнение" r:id="rId3" imgW="838200" imgH="228600" progId="Equation.3">
              <p:embed/>
            </p:oleObj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007943" y="23781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7943" y="46260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82125" y="2378105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>
              <a:snd r:embed="rId4" name="chimes.wav"/>
            </a:hlinkClick>
          </p:cNvPr>
          <p:cNvSpPr/>
          <p:nvPr/>
        </p:nvSpPr>
        <p:spPr>
          <a:xfrm>
            <a:off x="4500443" y="46260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5765421"/>
              </p:ext>
            </p:extLst>
          </p:nvPr>
        </p:nvGraphicFramePr>
        <p:xfrm>
          <a:off x="2332093" y="2582636"/>
          <a:ext cx="1177230" cy="784820"/>
        </p:xfrm>
        <a:graphic>
          <a:graphicData uri="http://schemas.openxmlformats.org/presentationml/2006/ole">
            <p:oleObj spid="_x0000_s8236" name="Уравнение" r:id="rId5" imgW="266353" imgH="177569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9748022"/>
              </p:ext>
            </p:extLst>
          </p:nvPr>
        </p:nvGraphicFramePr>
        <p:xfrm>
          <a:off x="2332093" y="4700957"/>
          <a:ext cx="1219200" cy="914400"/>
        </p:xfrm>
        <a:graphic>
          <a:graphicData uri="http://schemas.openxmlformats.org/presentationml/2006/ole">
            <p:oleObj spid="_x0000_s8237" name="Уравнение" r:id="rId6" imgW="304668" imgH="228501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7261492"/>
              </p:ext>
            </p:extLst>
          </p:nvPr>
        </p:nvGraphicFramePr>
        <p:xfrm>
          <a:off x="5562600" y="2521052"/>
          <a:ext cx="895350" cy="835660"/>
        </p:xfrm>
        <a:graphic>
          <a:graphicData uri="http://schemas.openxmlformats.org/presentationml/2006/ole">
            <p:oleObj spid="_x0000_s8238" name="Уравнение" r:id="rId7" imgW="190335" imgH="177646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9195865"/>
              </p:ext>
            </p:extLst>
          </p:nvPr>
        </p:nvGraphicFramePr>
        <p:xfrm>
          <a:off x="5753767" y="4700957"/>
          <a:ext cx="1392698" cy="835619"/>
        </p:xfrm>
        <a:graphic>
          <a:graphicData uri="http://schemas.openxmlformats.org/presentationml/2006/ole">
            <p:oleObj spid="_x0000_s8239" name="Уравнение" r:id="rId8" imgW="381000" imgH="228600" progId="Equation.3">
              <p:embed/>
            </p:oleObj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911360" y="2351373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11360" y="4597360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82125" y="2351373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1623009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1222967" y="4453849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2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38386" y="516585"/>
            <a:ext cx="6494881" cy="1710148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prstClr val="white"/>
                </a:solidFill>
              </a:rPr>
              <a:t>8</a:t>
            </a:r>
            <a:r>
              <a:rPr lang="ru-RU" sz="3000" b="1" dirty="0" smtClean="0">
                <a:solidFill>
                  <a:prstClr val="white"/>
                </a:solidFill>
              </a:rPr>
              <a:t>.Значение какого из выражений является наибольшим:</a:t>
            </a:r>
            <a:r>
              <a:rPr lang="en-US" sz="3000" b="1" dirty="0" smtClean="0">
                <a:solidFill>
                  <a:prstClr val="white"/>
                </a:solidFill>
              </a:rPr>
              <a:t> </a:t>
            </a:r>
            <a:endParaRPr lang="ru-RU" sz="30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20643" y="2479706"/>
            <a:ext cx="1180475" cy="989351"/>
          </a:xfrm>
          <a:prstGeom prst="roundRect">
            <a:avLst>
              <a:gd name="adj" fmla="val 19234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44942" y="24797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3</a:t>
            </a:r>
            <a:endParaRPr lang="ru-RU" sz="6000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4944943" y="4549806"/>
            <a:ext cx="1180475" cy="989351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prstClr val="black"/>
                </a:solidFill>
              </a:rPr>
              <a:t>4</a:t>
            </a:r>
            <a:endParaRPr lang="ru-RU" sz="6000" dirty="0">
              <a:solidFill>
                <a:prstClr val="black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692621"/>
              </p:ext>
            </p:extLst>
          </p:nvPr>
        </p:nvGraphicFramePr>
        <p:xfrm>
          <a:off x="2290018" y="2606882"/>
          <a:ext cx="1663414" cy="734997"/>
        </p:xfrm>
        <a:graphic>
          <a:graphicData uri="http://schemas.openxmlformats.org/presentationml/2006/ole">
            <p:oleObj spid="_x0000_s9266" name="Уравнение" r:id="rId4" imgW="545863" imgH="241195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6107741"/>
              </p:ext>
            </p:extLst>
          </p:nvPr>
        </p:nvGraphicFramePr>
        <p:xfrm>
          <a:off x="2548078" y="4358764"/>
          <a:ext cx="852995" cy="1180393"/>
        </p:xfrm>
        <a:graphic>
          <a:graphicData uri="http://schemas.openxmlformats.org/presentationml/2006/ole">
            <p:oleObj spid="_x0000_s9267" name="Уравнение" r:id="rId5" imgW="330120" imgH="4572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82863"/>
              </p:ext>
            </p:extLst>
          </p:nvPr>
        </p:nvGraphicFramePr>
        <p:xfrm>
          <a:off x="6125418" y="2718712"/>
          <a:ext cx="1838594" cy="750345"/>
        </p:xfrm>
        <a:graphic>
          <a:graphicData uri="http://schemas.openxmlformats.org/presentationml/2006/ole">
            <p:oleObj spid="_x0000_s9268" name="Уравнение" r:id="rId6" imgW="609600" imgH="2286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9098453"/>
              </p:ext>
            </p:extLst>
          </p:nvPr>
        </p:nvGraphicFramePr>
        <p:xfrm>
          <a:off x="6270054" y="4733278"/>
          <a:ext cx="1859058" cy="715022"/>
        </p:xfrm>
        <a:graphic>
          <a:graphicData uri="http://schemas.openxmlformats.org/presentationml/2006/ole">
            <p:oleObj spid="_x0000_s9269" name="Уравнение" r:id="rId7" imgW="660113" imgH="253890" progId="Equation.3">
              <p:embed/>
            </p:oleObj>
          </a:graphicData>
        </a:graphic>
      </p:graphicFrame>
      <p:sp>
        <p:nvSpPr>
          <p:cNvPr id="17" name="Скругленный прямоугольник 16"/>
          <p:cNvSpPr/>
          <p:nvPr/>
        </p:nvSpPr>
        <p:spPr>
          <a:xfrm>
            <a:off x="1020642" y="2452974"/>
            <a:ext cx="2834780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81909" y="4387214"/>
            <a:ext cx="2834780" cy="11226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44942" y="2452974"/>
            <a:ext cx="3019069" cy="104281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Неверно</a:t>
            </a:r>
          </a:p>
        </p:txBody>
      </p:sp>
    </p:spTree>
    <p:extLst>
      <p:ext uri="{BB962C8B-B14F-4D97-AF65-F5344CB8AC3E}">
        <p14:creationId xmlns:p14="http://schemas.microsoft.com/office/powerpoint/2010/main" xmlns="" val="753853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>
        <p15:prstTrans prst="pageCurlDoubl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800</TotalTime>
  <Words>226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Метрополия</vt:lpstr>
      <vt:lpstr>Уравнение</vt:lpstr>
      <vt:lpstr>  Конкурс: «Интерактивная мозаика»  Интерактивный тренажер по теме:  «Квадратные корни»                   задания ОГЭ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тест по теме:  «Квадратные корни»</dc:title>
  <dc:creator>Lenovo</dc:creator>
  <cp:lastModifiedBy>БрюНеточКа</cp:lastModifiedBy>
  <cp:revision>85</cp:revision>
  <dcterms:created xsi:type="dcterms:W3CDTF">2014-11-12T17:02:09Z</dcterms:created>
  <dcterms:modified xsi:type="dcterms:W3CDTF">2016-11-24T14:34:41Z</dcterms:modified>
</cp:coreProperties>
</file>