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notesMasterIdLst>
    <p:notesMasterId r:id="rId16"/>
  </p:notesMasterIdLst>
  <p:sldIdLst>
    <p:sldId id="256" r:id="rId2"/>
    <p:sldId id="257" r:id="rId3"/>
    <p:sldId id="259" r:id="rId4"/>
    <p:sldId id="261" r:id="rId5"/>
    <p:sldId id="263" r:id="rId6"/>
    <p:sldId id="267" r:id="rId7"/>
    <p:sldId id="264" r:id="rId8"/>
    <p:sldId id="265" r:id="rId9"/>
    <p:sldId id="266" r:id="rId10"/>
    <p:sldId id="268" r:id="rId11"/>
    <p:sldId id="270" r:id="rId12"/>
    <p:sldId id="269" r:id="rId13"/>
    <p:sldId id="272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" initials="L" lastIdx="0" clrIdx="0">
    <p:extLst>
      <p:ext uri="{19B8F6BF-5375-455C-9EA6-DF929625EA0E}">
        <p15:presenceInfo xmlns:p15="http://schemas.microsoft.com/office/powerpoint/2012/main" xmlns="" userId="Leno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00CC00"/>
    <a:srgbClr val="FF0000"/>
    <a:srgbClr val="00FF00"/>
    <a:srgbClr val="2E89A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-130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5.wmf"/><Relationship Id="rId1" Type="http://schemas.openxmlformats.org/officeDocument/2006/relationships/image" Target="../media/image10.wmf"/><Relationship Id="rId6" Type="http://schemas.openxmlformats.org/officeDocument/2006/relationships/image" Target="../media/image13.wmf"/><Relationship Id="rId5" Type="http://schemas.openxmlformats.org/officeDocument/2006/relationships/image" Target="../media/image8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07E59C-551C-4AEF-A845-172F91CBF73F}" type="datetimeFigureOut">
              <a:rPr lang="ru-RU" smtClean="0"/>
              <a:pPr/>
              <a:t>24.11.2016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CC4EC-0661-4A99-ACA2-68F3979A58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2158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33551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14652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4242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31506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0070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7506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21247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6802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80112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72136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47589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11/24/2016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83574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audio" Target="../media/audio11.wav"/><Relationship Id="rId3" Type="http://schemas.openxmlformats.org/officeDocument/2006/relationships/audio" Target="../media/audio1.wav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3.bin"/><Relationship Id="rId5" Type="http://schemas.openxmlformats.org/officeDocument/2006/relationships/oleObject" Target="../embeddings/oleObject42.bin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audio" Target="../media/audio1.wav"/><Relationship Id="rId9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10" Type="http://schemas.openxmlformats.org/officeDocument/2006/relationships/audio" Target="../media/audio2.wav"/><Relationship Id="rId4" Type="http://schemas.openxmlformats.org/officeDocument/2006/relationships/audio" Target="../media/audio1.wav"/><Relationship Id="rId9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4.bin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6484" y="1235699"/>
            <a:ext cx="7923518" cy="1974954"/>
          </a:xfrm>
        </p:spPr>
        <p:txBody>
          <a:bodyPr/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Конкурс: «Интерактивная моза</a:t>
            </a:r>
            <a:r>
              <a:rPr lang="ru-RU" sz="3200" dirty="0" smtClean="0"/>
              <a:t>ика»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dirty="0" smtClean="0"/>
              <a:t>Интерактивный тренажер по </a:t>
            </a:r>
            <a:r>
              <a:rPr lang="ru-RU" sz="3600" dirty="0"/>
              <a:t>теме</a:t>
            </a:r>
            <a:r>
              <a:rPr lang="ru-RU" sz="3600" dirty="0" smtClean="0"/>
              <a:t>:</a:t>
            </a:r>
            <a:br>
              <a:rPr lang="ru-RU" sz="3600" dirty="0" smtClean="0"/>
            </a:br>
            <a:r>
              <a:rPr lang="ru-RU" sz="4950" dirty="0" smtClean="0"/>
              <a:t> </a:t>
            </a:r>
            <a:r>
              <a:rPr lang="ru-RU" sz="4950" dirty="0"/>
              <a:t>«Квадратные корни»</a:t>
            </a:r>
            <a:br>
              <a:rPr lang="ru-RU" sz="4950" dirty="0"/>
            </a:br>
            <a:r>
              <a:rPr lang="ru-RU" sz="4950" dirty="0"/>
              <a:t>                  </a:t>
            </a:r>
            <a:r>
              <a:rPr lang="ru-RU" sz="3300" dirty="0" smtClean="0"/>
              <a:t>задания </a:t>
            </a:r>
            <a:r>
              <a:rPr lang="ru-RU" sz="3300" dirty="0"/>
              <a:t>ОГЭ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10404" y="3653036"/>
            <a:ext cx="5033596" cy="1932847"/>
          </a:xfrm>
        </p:spPr>
        <p:txBody>
          <a:bodyPr>
            <a:noAutofit/>
          </a:bodyPr>
          <a:lstStyle/>
          <a:p>
            <a:endParaRPr lang="ru-RU" sz="2100" b="1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4965" y="2755731"/>
            <a:ext cx="4102269" cy="410226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395" y="2975714"/>
            <a:ext cx="1883356" cy="256821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56584" y="1078003"/>
            <a:ext cx="1887416" cy="1887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8271909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14867" y="474133"/>
            <a:ext cx="5334000" cy="1676399"/>
          </a:xfrm>
          <a:prstGeom prst="roundRect">
            <a:avLst/>
          </a:prstGeom>
          <a:solidFill>
            <a:srgbClr val="00CC0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prstClr val="white"/>
                </a:solidFill>
              </a:rPr>
              <a:t>9</a:t>
            </a:r>
            <a:r>
              <a:rPr lang="ru-RU" sz="3000" b="1" dirty="0" smtClean="0">
                <a:solidFill>
                  <a:prstClr val="white"/>
                </a:solidFill>
              </a:rPr>
              <a:t>.Какое из чисел является иррациональным:</a:t>
            </a:r>
            <a:r>
              <a:rPr lang="en-US" sz="3000" b="1" dirty="0" smtClean="0">
                <a:solidFill>
                  <a:prstClr val="white"/>
                </a:solidFill>
              </a:rPr>
              <a:t> </a:t>
            </a:r>
            <a:endParaRPr lang="ru-RU" sz="3000" b="1" dirty="0">
              <a:solidFill>
                <a:prstClr val="white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231027" y="2605891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prstClr val="black"/>
                </a:solidFill>
              </a:rPr>
              <a:t>3</a:t>
            </a:r>
            <a:endParaRPr lang="ru-RU" sz="6000" dirty="0">
              <a:solidFill>
                <a:prstClr val="black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31027" y="4487967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prstClr val="black"/>
                </a:solidFill>
              </a:rPr>
              <a:t>4</a:t>
            </a:r>
            <a:endParaRPr lang="ru-RU" sz="6000" dirty="0">
              <a:solidFill>
                <a:prstClr val="black"/>
              </a:solidFill>
            </a:endParaRPr>
          </a:p>
        </p:txBody>
      </p:sp>
      <p:sp>
        <p:nvSpPr>
          <p:cNvPr id="5" name="Скругленный прямоугольник 4">
            <a:hlinkClick r:id="" action="ppaction://hlinkshowjump?jump=nextslide">
              <a:snd r:embed="rId3" name="chimes.wav"/>
            </a:hlinkClick>
          </p:cNvPr>
          <p:cNvSpPr/>
          <p:nvPr/>
        </p:nvSpPr>
        <p:spPr>
          <a:xfrm>
            <a:off x="1106961" y="4454476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prstClr val="black"/>
                </a:solidFill>
              </a:rPr>
              <a:t>2</a:t>
            </a:r>
            <a:endParaRPr lang="ru-RU" sz="6000" dirty="0">
              <a:solidFill>
                <a:prstClr val="black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61912" y="2605891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prstClr val="black"/>
                </a:solidFill>
              </a:rPr>
              <a:t>1</a:t>
            </a:r>
            <a:endParaRPr lang="ru-RU" sz="6000" dirty="0">
              <a:solidFill>
                <a:prstClr val="black"/>
              </a:solidFill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377078"/>
              </p:ext>
            </p:extLst>
          </p:nvPr>
        </p:nvGraphicFramePr>
        <p:xfrm>
          <a:off x="5611073" y="826670"/>
          <a:ext cx="3253487" cy="663977"/>
        </p:xfrm>
        <a:graphic>
          <a:graphicData uri="http://schemas.openxmlformats.org/presentationml/2006/ole">
            <p:oleObj spid="_x0000_s11295" name="Уравнение" r:id="rId4" imgW="1244600" imgH="254000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915132560"/>
              </p:ext>
            </p:extLst>
          </p:nvPr>
        </p:nvGraphicFramePr>
        <p:xfrm>
          <a:off x="2411569" y="2805962"/>
          <a:ext cx="1578560" cy="789280"/>
        </p:xfrm>
        <a:graphic>
          <a:graphicData uri="http://schemas.openxmlformats.org/presentationml/2006/ole">
            <p:oleObj spid="_x0000_s11296" name="Уравнение" r:id="rId5" imgW="457200" imgH="228600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99341511"/>
              </p:ext>
            </p:extLst>
          </p:nvPr>
        </p:nvGraphicFramePr>
        <p:xfrm>
          <a:off x="2664226" y="4487967"/>
          <a:ext cx="1173678" cy="869391"/>
        </p:xfrm>
        <a:graphic>
          <a:graphicData uri="http://schemas.openxmlformats.org/presentationml/2006/ole">
            <p:oleObj spid="_x0000_s11297" name="Уравнение" r:id="rId6" imgW="342751" imgH="253890" progId="Equation.3">
              <p:embed/>
            </p:oleObj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772930"/>
              </p:ext>
            </p:extLst>
          </p:nvPr>
        </p:nvGraphicFramePr>
        <p:xfrm>
          <a:off x="6762700" y="2745238"/>
          <a:ext cx="1402506" cy="850004"/>
        </p:xfrm>
        <a:graphic>
          <a:graphicData uri="http://schemas.openxmlformats.org/presentationml/2006/ole">
            <p:oleObj spid="_x0000_s11298" name="Уравнение" r:id="rId7" imgW="418918" imgH="253890" progId="Equation.3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665462" y="4487967"/>
            <a:ext cx="18732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Ни одно из этих чисел</a:t>
            </a:r>
            <a:endParaRPr lang="ru-RU" sz="2400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44606" y="2600180"/>
            <a:ext cx="3019069" cy="10428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10413" y="2579346"/>
            <a:ext cx="3019069" cy="10428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210413" y="4461236"/>
            <a:ext cx="3019069" cy="10428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</p:spTree>
    <p:extLst>
      <p:ext uri="{BB962C8B-B14F-4D97-AF65-F5344CB8AC3E}">
        <p14:creationId xmlns:p14="http://schemas.microsoft.com/office/powerpoint/2010/main" xmlns="" val="26533476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24967768"/>
              </p:ext>
            </p:extLst>
          </p:nvPr>
        </p:nvGraphicFramePr>
        <p:xfrm>
          <a:off x="6762699" y="4666513"/>
          <a:ext cx="1285588" cy="514235"/>
        </p:xfrm>
        <a:graphic>
          <a:graphicData uri="http://schemas.openxmlformats.org/presentationml/2006/ole">
            <p:oleObj spid="_x0000_s12309" name="Уравнение" r:id="rId4" imgW="571252" imgH="228501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58704070"/>
              </p:ext>
            </p:extLst>
          </p:nvPr>
        </p:nvGraphicFramePr>
        <p:xfrm>
          <a:off x="2561661" y="2487221"/>
          <a:ext cx="903302" cy="1108022"/>
        </p:xfrm>
        <a:graphic>
          <a:graphicData uri="http://schemas.openxmlformats.org/presentationml/2006/ole">
            <p:oleObj spid="_x0000_s12310" name="Уравнение" r:id="rId5" imgW="393529" imgH="482391" progId="Equation.3">
              <p:embed/>
            </p:oleObj>
          </a:graphicData>
        </a:graphic>
      </p:graphicFrame>
      <p:sp>
        <p:nvSpPr>
          <p:cNvPr id="2" name="Скругленный прямоугольник 1"/>
          <p:cNvSpPr/>
          <p:nvPr/>
        </p:nvSpPr>
        <p:spPr>
          <a:xfrm>
            <a:off x="1106961" y="631066"/>
            <a:ext cx="6970239" cy="1595667"/>
          </a:xfrm>
          <a:prstGeom prst="roundRect">
            <a:avLst/>
          </a:prstGeom>
          <a:solidFill>
            <a:srgbClr val="00CC0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prstClr val="white"/>
                </a:solidFill>
              </a:rPr>
              <a:t>10</a:t>
            </a:r>
            <a:r>
              <a:rPr lang="ru-RU" sz="3000" b="1" dirty="0" smtClean="0">
                <a:solidFill>
                  <a:prstClr val="white"/>
                </a:solidFill>
              </a:rPr>
              <a:t>.Значение какого из выражений является числом рациональным:</a:t>
            </a:r>
            <a:r>
              <a:rPr lang="en-US" sz="3000" b="1" dirty="0" smtClean="0">
                <a:solidFill>
                  <a:prstClr val="white"/>
                </a:solidFill>
              </a:rPr>
              <a:t> </a:t>
            </a:r>
            <a:endParaRPr lang="ru-RU" sz="3000" b="1" dirty="0">
              <a:solidFill>
                <a:prstClr val="white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73223" y="4636456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prstClr val="black"/>
                </a:solidFill>
              </a:rPr>
              <a:t>3</a:t>
            </a:r>
            <a:endParaRPr lang="ru-RU" sz="6000" dirty="0">
              <a:solidFill>
                <a:prstClr val="black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231026" y="4628619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prstClr val="black"/>
                </a:solidFill>
              </a:rPr>
              <a:t>4</a:t>
            </a:r>
            <a:endParaRPr lang="ru-RU" sz="6000" dirty="0">
              <a:solidFill>
                <a:prstClr val="black"/>
              </a:solidFill>
            </a:endParaRPr>
          </a:p>
        </p:txBody>
      </p:sp>
      <p:sp>
        <p:nvSpPr>
          <p:cNvPr id="5" name="Скругленный прямоугольник 4">
            <a:hlinkClick r:id="" action="ppaction://hlinkshowjump?jump=nextslide">
              <a:snd r:embed="rId3" name="chimes.wav"/>
            </a:hlinkClick>
          </p:cNvPr>
          <p:cNvSpPr/>
          <p:nvPr/>
        </p:nvSpPr>
        <p:spPr>
          <a:xfrm>
            <a:off x="5231026" y="2476956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prstClr val="black"/>
                </a:solidFill>
              </a:rPr>
              <a:t>2</a:t>
            </a:r>
            <a:endParaRPr lang="ru-RU" sz="6000" dirty="0">
              <a:solidFill>
                <a:prstClr val="black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61912" y="2605891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prstClr val="black"/>
                </a:solidFill>
              </a:rPr>
              <a:t>1</a:t>
            </a:r>
            <a:endParaRPr lang="ru-RU" sz="6000" dirty="0">
              <a:solidFill>
                <a:prstClr val="black"/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51572265"/>
              </p:ext>
            </p:extLst>
          </p:nvPr>
        </p:nvGraphicFramePr>
        <p:xfrm>
          <a:off x="2292350" y="4445000"/>
          <a:ext cx="1917700" cy="957263"/>
        </p:xfrm>
        <a:graphic>
          <a:graphicData uri="http://schemas.openxmlformats.org/presentationml/2006/ole">
            <p:oleObj spid="_x0000_s12311" name="Уравнение" r:id="rId6" imgW="558800" imgH="279400" progId="Equation.3">
              <p:embed/>
            </p:oleObj>
          </a:graphicData>
        </a:graphic>
      </p:graphicFrame>
      <p:sp>
        <p:nvSpPr>
          <p:cNvPr id="14" name="Скругленный прямоугольник 13"/>
          <p:cNvSpPr/>
          <p:nvPr/>
        </p:nvSpPr>
        <p:spPr>
          <a:xfrm>
            <a:off x="961912" y="2487222"/>
            <a:ext cx="3019538" cy="111969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55160" y="4471729"/>
            <a:ext cx="3013002" cy="118080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156314" y="4609725"/>
            <a:ext cx="3019069" cy="10428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10060993"/>
              </p:ext>
            </p:extLst>
          </p:nvPr>
        </p:nvGraphicFramePr>
        <p:xfrm>
          <a:off x="6411502" y="2913401"/>
          <a:ext cx="2169090" cy="429299"/>
        </p:xfrm>
        <a:graphic>
          <a:graphicData uri="http://schemas.openxmlformats.org/presentationml/2006/ole">
            <p:oleObj spid="_x0000_s12312" name="Уравнение" r:id="rId7" imgW="1218671" imgH="241195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6215475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 advClick="0">
        <p15:prstTrans prst="pageCurlDouble"/>
        <p:sndAc>
          <p:stSnd>
            <p:snd r:embed="rId8" name="chimes.wav"/>
          </p:stSnd>
        </p:sndAc>
      </p:transition>
    </mc:Choice>
    <mc:Fallback>
      <p:transition spd="slow" advClick="0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812800" y="296119"/>
            <a:ext cx="7137400" cy="1659681"/>
          </a:xfrm>
          <a:prstGeom prst="roundRect">
            <a:avLst/>
          </a:prstGeom>
          <a:solidFill>
            <a:srgbClr val="00CC0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 smtClean="0">
                <a:solidFill>
                  <a:prstClr val="white"/>
                </a:solidFill>
              </a:rPr>
              <a:t>11</a:t>
            </a:r>
            <a:r>
              <a:rPr lang="ru-RU" sz="3000" b="1" dirty="0" smtClean="0">
                <a:solidFill>
                  <a:prstClr val="white"/>
                </a:solidFill>
              </a:rPr>
              <a:t>.В каком случае числа          расположены в порядке возрастания:</a:t>
            </a:r>
            <a:r>
              <a:rPr lang="en-US" sz="3000" b="1" dirty="0" smtClean="0">
                <a:solidFill>
                  <a:prstClr val="white"/>
                </a:solidFill>
              </a:rPr>
              <a:t> </a:t>
            </a:r>
            <a:endParaRPr lang="ru-RU" sz="3000" b="1" dirty="0">
              <a:solidFill>
                <a:prstClr val="white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67355438"/>
              </p:ext>
            </p:extLst>
          </p:nvPr>
        </p:nvGraphicFramePr>
        <p:xfrm>
          <a:off x="5477606" y="595317"/>
          <a:ext cx="1901825" cy="463860"/>
        </p:xfrm>
        <a:graphic>
          <a:graphicData uri="http://schemas.openxmlformats.org/presentationml/2006/ole">
            <p:oleObj spid="_x0000_s13345" name="Уравнение" r:id="rId3" imgW="1040948" imgH="253890" progId="Equation.3">
              <p:embed/>
            </p:oleObj>
          </a:graphicData>
        </a:graphic>
      </p:graphicFrame>
      <p:sp>
        <p:nvSpPr>
          <p:cNvPr id="4" name="Скругленный прямоугольник 3">
            <a:hlinkClick r:id="" action="ppaction://hlinkshowjump?jump=nextslide">
              <a:snd r:embed="rId4" name="chimes.wav"/>
            </a:hlinkClick>
          </p:cNvPr>
          <p:cNvSpPr/>
          <p:nvPr/>
        </p:nvSpPr>
        <p:spPr>
          <a:xfrm>
            <a:off x="1149364" y="2128717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prstClr val="black"/>
                </a:solidFill>
              </a:rPr>
              <a:t>1</a:t>
            </a:r>
            <a:endParaRPr lang="ru-RU" sz="6000" dirty="0">
              <a:solidFill>
                <a:prstClr val="black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92700" y="2128716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prstClr val="black"/>
                </a:solidFill>
              </a:rPr>
              <a:t>3</a:t>
            </a:r>
            <a:endParaRPr lang="ru-RU" sz="6000" dirty="0">
              <a:solidFill>
                <a:prstClr val="black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45215" y="4231846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prstClr val="black"/>
                </a:solidFill>
              </a:rPr>
              <a:t>2</a:t>
            </a:r>
            <a:endParaRPr lang="ru-RU" sz="6000" dirty="0">
              <a:solidFill>
                <a:prstClr val="black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156800" y="4231845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prstClr val="black"/>
                </a:solidFill>
              </a:rPr>
              <a:t>4</a:t>
            </a:r>
            <a:endParaRPr lang="ru-RU" sz="6000" dirty="0">
              <a:solidFill>
                <a:prstClr val="black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6876837"/>
              </p:ext>
            </p:extLst>
          </p:nvPr>
        </p:nvGraphicFramePr>
        <p:xfrm>
          <a:off x="2425690" y="2280904"/>
          <a:ext cx="2292011" cy="559027"/>
        </p:xfrm>
        <a:graphic>
          <a:graphicData uri="http://schemas.openxmlformats.org/presentationml/2006/ole">
            <p:oleObj spid="_x0000_s13346" name="Уравнение" r:id="rId5" imgW="1040948" imgH="253890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1838628"/>
              </p:ext>
            </p:extLst>
          </p:nvPr>
        </p:nvGraphicFramePr>
        <p:xfrm>
          <a:off x="6337275" y="2338269"/>
          <a:ext cx="2056816" cy="501662"/>
        </p:xfrm>
        <a:graphic>
          <a:graphicData uri="http://schemas.openxmlformats.org/presentationml/2006/ole">
            <p:oleObj spid="_x0000_s13347" name="Уравнение" r:id="rId6" imgW="1040948" imgH="253890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8727172"/>
              </p:ext>
            </p:extLst>
          </p:nvPr>
        </p:nvGraphicFramePr>
        <p:xfrm>
          <a:off x="2553278" y="4462567"/>
          <a:ext cx="2164423" cy="527908"/>
        </p:xfrm>
        <a:graphic>
          <a:graphicData uri="http://schemas.openxmlformats.org/presentationml/2006/ole">
            <p:oleObj spid="_x0000_s13348" name="Уравнение" r:id="rId7" imgW="1040948" imgH="253890" progId="Equation.3">
              <p:embed/>
            </p:oleObj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86244990"/>
              </p:ext>
            </p:extLst>
          </p:nvPr>
        </p:nvGraphicFramePr>
        <p:xfrm>
          <a:off x="6537324" y="4472519"/>
          <a:ext cx="2123620" cy="517956"/>
        </p:xfrm>
        <a:graphic>
          <a:graphicData uri="http://schemas.openxmlformats.org/presentationml/2006/ole">
            <p:oleObj spid="_x0000_s13349" name="Уравнение" r:id="rId8" imgW="1040948" imgH="253890" progId="Equation.3">
              <p:embed/>
            </p:oleObj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1245205" y="4205114"/>
            <a:ext cx="3593495" cy="10428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027789" y="2110740"/>
            <a:ext cx="3366302" cy="10428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092700" y="4205114"/>
            <a:ext cx="3504745" cy="10428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</p:spTree>
    <p:extLst>
      <p:ext uri="{BB962C8B-B14F-4D97-AF65-F5344CB8AC3E}">
        <p14:creationId xmlns:p14="http://schemas.microsoft.com/office/powerpoint/2010/main" xmlns="" val="20711863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64707" y="1367665"/>
            <a:ext cx="6284588" cy="1452808"/>
          </a:xfrm>
          <a:prstGeom prst="roundRect">
            <a:avLst/>
          </a:prstGeom>
          <a:solidFill>
            <a:srgbClr val="00CC0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8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Конец</a:t>
            </a:r>
            <a:endParaRPr lang="ru-RU" sz="88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810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438387" y="516586"/>
            <a:ext cx="6207013" cy="1109014"/>
          </a:xfrm>
          <a:prstGeom prst="roundRect">
            <a:avLst/>
          </a:prstGeom>
          <a:solidFill>
            <a:srgbClr val="00CC0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b="1" dirty="0" smtClean="0">
                <a:solidFill>
                  <a:prstClr val="white"/>
                </a:solidFill>
              </a:rPr>
              <a:t>Используемая литература</a:t>
            </a:r>
            <a:endParaRPr lang="ru-RU" sz="3000" b="1" dirty="0">
              <a:solidFill>
                <a:prstClr val="white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90422424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4342" name="Уравнение" r:id="rId3" imgW="114151" imgH="215619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30300" y="2197100"/>
            <a:ext cx="7124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Математика ГИА 2015 под редакцией Мальцева Д.А.</a:t>
            </a:r>
          </a:p>
          <a:p>
            <a:r>
              <a:rPr lang="ru-RU" sz="2400" dirty="0" smtClean="0"/>
              <a:t>Народное образование .Москва.2014</a:t>
            </a:r>
            <a:r>
              <a:rPr lang="ru-RU" dirty="0" smtClean="0"/>
              <a:t>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98400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15977" y="1127073"/>
            <a:ext cx="5747756" cy="1133527"/>
          </a:xfrm>
          <a:prstGeom prst="roundRect">
            <a:avLst/>
          </a:prstGeom>
          <a:solidFill>
            <a:srgbClr val="00CC0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/>
              <a:t>1</a:t>
            </a:r>
            <a:r>
              <a:rPr lang="ru-RU" sz="3000" b="1" dirty="0"/>
              <a:t>.</a:t>
            </a:r>
            <a:r>
              <a:rPr lang="en-US" sz="3000" b="1" dirty="0"/>
              <a:t>    </a:t>
            </a:r>
            <a:r>
              <a:rPr lang="ru-RU" sz="3000" b="1" dirty="0"/>
              <a:t>Упростите выражение: </a:t>
            </a: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03916728"/>
              </p:ext>
            </p:extLst>
          </p:nvPr>
        </p:nvGraphicFramePr>
        <p:xfrm>
          <a:off x="6937947" y="992162"/>
          <a:ext cx="1257925" cy="1415165"/>
        </p:xfrm>
        <a:graphic>
          <a:graphicData uri="http://schemas.openxmlformats.org/presentationml/2006/ole">
            <p:oleObj spid="_x0000_s2185" name="Уравнение" r:id="rId3" imgW="406224" imgH="457002" progId="Equation.3">
              <p:embed/>
            </p:oleObj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550889" y="2746011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59277" y="2764748"/>
            <a:ext cx="1201088" cy="970614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Скругленный прямоугольник 10">
            <a:hlinkClick r:id="" action="ppaction://hlinkshowjump?jump=nextslide">
              <a:snd r:embed="rId4" name="chimes.wav"/>
            </a:hlinkClick>
          </p:cNvPr>
          <p:cNvSpPr/>
          <p:nvPr/>
        </p:nvSpPr>
        <p:spPr>
          <a:xfrm>
            <a:off x="735391" y="4401165"/>
            <a:ext cx="1152369" cy="1002427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86447" y="4293142"/>
            <a:ext cx="1146747" cy="1002427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>
                <a:solidFill>
                  <a:schemeClr val="tx1"/>
                </a:solidFill>
              </a:rPr>
              <a:t>4</a:t>
            </a: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57459401"/>
              </p:ext>
            </p:extLst>
          </p:nvPr>
        </p:nvGraphicFramePr>
        <p:xfrm>
          <a:off x="4529138" y="3346847"/>
          <a:ext cx="85725" cy="161925"/>
        </p:xfrm>
        <a:graphic>
          <a:graphicData uri="http://schemas.openxmlformats.org/presentationml/2006/ole">
            <p:oleObj spid="_x0000_s2186" name="Уравнение" r:id="rId5" imgW="114151" imgH="215619" progId="Equation.3">
              <p:embed/>
            </p:oleObj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41271567"/>
              </p:ext>
            </p:extLst>
          </p:nvPr>
        </p:nvGraphicFramePr>
        <p:xfrm>
          <a:off x="1736164" y="2834078"/>
          <a:ext cx="929391" cy="813217"/>
        </p:xfrm>
        <a:graphic>
          <a:graphicData uri="http://schemas.openxmlformats.org/presentationml/2006/ole">
            <p:oleObj spid="_x0000_s2187" name="Уравнение" r:id="rId6" imgW="202936" imgH="177569" progId="Equation.3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46050046"/>
              </p:ext>
            </p:extLst>
          </p:nvPr>
        </p:nvGraphicFramePr>
        <p:xfrm>
          <a:off x="2136182" y="4427949"/>
          <a:ext cx="800921" cy="1002180"/>
        </p:xfrm>
        <a:graphic>
          <a:graphicData uri="http://schemas.openxmlformats.org/presentationml/2006/ole">
            <p:oleObj spid="_x0000_s2188" name="Уравнение" r:id="rId7" imgW="114102" imgH="177492" progId="Equation.3">
              <p:embed/>
            </p:oleObj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20320133"/>
              </p:ext>
            </p:extLst>
          </p:nvPr>
        </p:nvGraphicFramePr>
        <p:xfrm>
          <a:off x="5453102" y="2874685"/>
          <a:ext cx="1000985" cy="750739"/>
        </p:xfrm>
        <a:graphic>
          <a:graphicData uri="http://schemas.openxmlformats.org/presentationml/2006/ole">
            <p:oleObj spid="_x0000_s2189" name="Уравнение" r:id="rId8" imgW="304668" imgH="228501" progId="Equation.3">
              <p:embed/>
            </p:oleObj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66847638"/>
              </p:ext>
            </p:extLst>
          </p:nvPr>
        </p:nvGraphicFramePr>
        <p:xfrm>
          <a:off x="5453102" y="4013084"/>
          <a:ext cx="884868" cy="1390509"/>
        </p:xfrm>
        <a:graphic>
          <a:graphicData uri="http://schemas.openxmlformats.org/presentationml/2006/ole">
            <p:oleObj spid="_x0000_s2190" name="Уравнение" r:id="rId9" imgW="266584" imgH="418918" progId="Equation.3">
              <p:embed/>
            </p:oleObj>
          </a:graphicData>
        </a:graphic>
      </p:graphicFrame>
      <p:sp>
        <p:nvSpPr>
          <p:cNvPr id="18" name="Скругленный прямоугольник 17"/>
          <p:cNvSpPr/>
          <p:nvPr/>
        </p:nvSpPr>
        <p:spPr>
          <a:xfrm>
            <a:off x="511743" y="2671877"/>
            <a:ext cx="2752034" cy="107215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/>
              <a:t>Неверно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854731" y="2673017"/>
            <a:ext cx="2947086" cy="115407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/>
              <a:t>Неверно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902021" y="4136782"/>
            <a:ext cx="2978670" cy="126681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/>
              <a:t>Неверно</a:t>
            </a:r>
          </a:p>
        </p:txBody>
      </p:sp>
    </p:spTree>
    <p:extLst>
      <p:ext uri="{BB962C8B-B14F-4D97-AF65-F5344CB8AC3E}">
        <p14:creationId xmlns:p14="http://schemas.microsoft.com/office/powerpoint/2010/main" xmlns="" val="41682486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381000" y="983139"/>
            <a:ext cx="5560982" cy="1268994"/>
          </a:xfrm>
          <a:prstGeom prst="roundRect">
            <a:avLst/>
          </a:prstGeom>
          <a:solidFill>
            <a:srgbClr val="00CC0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prstClr val="white"/>
                </a:solidFill>
              </a:rPr>
              <a:t>2</a:t>
            </a:r>
            <a:r>
              <a:rPr lang="ru-RU" sz="3000" b="1" dirty="0">
                <a:solidFill>
                  <a:prstClr val="white"/>
                </a:solidFill>
              </a:rPr>
              <a:t>.</a:t>
            </a:r>
            <a:r>
              <a:rPr lang="en-US" sz="3000" b="1" dirty="0">
                <a:solidFill>
                  <a:prstClr val="white"/>
                </a:solidFill>
              </a:rPr>
              <a:t>    </a:t>
            </a:r>
            <a:r>
              <a:rPr lang="ru-RU" sz="3000" b="1" dirty="0">
                <a:solidFill>
                  <a:prstClr val="white"/>
                </a:solidFill>
              </a:rPr>
              <a:t>Упростите выражение: </a:t>
            </a: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22063836"/>
              </p:ext>
            </p:extLst>
          </p:nvPr>
        </p:nvGraphicFramePr>
        <p:xfrm>
          <a:off x="6937947" y="992162"/>
          <a:ext cx="1257925" cy="1415165"/>
        </p:xfrm>
        <a:graphic>
          <a:graphicData uri="http://schemas.openxmlformats.org/presentationml/2006/ole">
            <p:oleObj spid="_x0000_s3176" name="Уравнение" r:id="rId3" imgW="406224" imgH="457002" progId="Equation.3">
              <p:embed/>
            </p:oleObj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550889" y="2746011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59277" y="2764748"/>
            <a:ext cx="1201088" cy="970614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78995" y="4318145"/>
            <a:ext cx="1152369" cy="1002427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12" name="Скругленный прямоугольник 11">
            <a:hlinkClick r:id="" action="ppaction://hlinkshowjump?jump=nextslide">
              <a:snd r:embed="rId4" name="chimes.wav"/>
            </a:hlinkClick>
          </p:cNvPr>
          <p:cNvSpPr/>
          <p:nvPr/>
        </p:nvSpPr>
        <p:spPr>
          <a:xfrm>
            <a:off x="3986447" y="4293142"/>
            <a:ext cx="1146747" cy="1002427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>
                <a:solidFill>
                  <a:prstClr val="black"/>
                </a:solidFill>
              </a:rPr>
              <a:t>4</a:t>
            </a: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4529138" y="3346847"/>
          <a:ext cx="85725" cy="161925"/>
        </p:xfrm>
        <a:graphic>
          <a:graphicData uri="http://schemas.openxmlformats.org/presentationml/2006/ole">
            <p:oleObj spid="_x0000_s3177" name="Уравнение" r:id="rId5" imgW="114151" imgH="215619" progId="Equation.3">
              <p:embed/>
            </p:oleObj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506283"/>
              </p:ext>
            </p:extLst>
          </p:nvPr>
        </p:nvGraphicFramePr>
        <p:xfrm>
          <a:off x="1774266" y="2865832"/>
          <a:ext cx="1160515" cy="788579"/>
        </p:xfrm>
        <a:graphic>
          <a:graphicData uri="http://schemas.openxmlformats.org/presentationml/2006/ole">
            <p:oleObj spid="_x0000_s3178" name="Уравнение" r:id="rId6" imgW="317087" imgH="215619" progId="Equation.3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02477266"/>
              </p:ext>
            </p:extLst>
          </p:nvPr>
        </p:nvGraphicFramePr>
        <p:xfrm>
          <a:off x="1809750" y="4318398"/>
          <a:ext cx="1246585" cy="1002506"/>
        </p:xfrm>
        <a:graphic>
          <a:graphicData uri="http://schemas.openxmlformats.org/presentationml/2006/ole">
            <p:oleObj spid="_x0000_s3179" name="Уравнение" r:id="rId7" imgW="177492" imgH="177492" progId="Equation.3">
              <p:embed/>
            </p:oleObj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5453102" y="2874685"/>
          <a:ext cx="1000985" cy="750739"/>
        </p:xfrm>
        <a:graphic>
          <a:graphicData uri="http://schemas.openxmlformats.org/presentationml/2006/ole">
            <p:oleObj spid="_x0000_s3180" name="Уравнение" r:id="rId8" imgW="304668" imgH="228501" progId="Equation.3">
              <p:embed/>
            </p:oleObj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17600265"/>
              </p:ext>
            </p:extLst>
          </p:nvPr>
        </p:nvGraphicFramePr>
        <p:xfrm>
          <a:off x="5637843" y="4335561"/>
          <a:ext cx="540544" cy="841968"/>
        </p:xfrm>
        <a:graphic>
          <a:graphicData uri="http://schemas.openxmlformats.org/presentationml/2006/ole">
            <p:oleObj spid="_x0000_s3181" name="Уравнение" r:id="rId9" imgW="114102" imgH="177492" progId="Equation.3">
              <p:embed/>
            </p:oleObj>
          </a:graphicData>
        </a:graphic>
      </p:graphicFrame>
      <p:sp>
        <p:nvSpPr>
          <p:cNvPr id="18" name="Скругленный прямоугольник 17">
            <a:hlinkClick r:id="" action="ppaction://noaction">
              <a:snd r:embed="rId10" name="push.wav"/>
            </a:hlinkClick>
          </p:cNvPr>
          <p:cNvSpPr/>
          <p:nvPr/>
        </p:nvSpPr>
        <p:spPr>
          <a:xfrm>
            <a:off x="550888" y="2738703"/>
            <a:ext cx="2752034" cy="1072154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923409" y="2738703"/>
            <a:ext cx="2866066" cy="102138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50889" y="4244279"/>
            <a:ext cx="2978670" cy="115015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</p:spTree>
    <p:extLst>
      <p:ext uri="{BB962C8B-B14F-4D97-AF65-F5344CB8AC3E}">
        <p14:creationId xmlns:p14="http://schemas.microsoft.com/office/powerpoint/2010/main" xmlns="" val="33821319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13118" y="4462641"/>
            <a:ext cx="20906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10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60869" y="2874685"/>
            <a:ext cx="18803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и 12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59470" y="4393051"/>
            <a:ext cx="1846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и 11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42069" y="2874685"/>
            <a:ext cx="17604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61 и 62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67267" y="397933"/>
            <a:ext cx="5791200" cy="1718733"/>
          </a:xfrm>
          <a:prstGeom prst="roundRect">
            <a:avLst/>
          </a:prstGeom>
          <a:solidFill>
            <a:srgbClr val="00CC0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prstClr val="white"/>
                </a:solidFill>
              </a:rPr>
              <a:t>3</a:t>
            </a:r>
            <a:r>
              <a:rPr lang="ru-RU" sz="3000" b="1" dirty="0">
                <a:solidFill>
                  <a:prstClr val="white"/>
                </a:solidFill>
              </a:rPr>
              <a:t>.</a:t>
            </a:r>
            <a:r>
              <a:rPr lang="en-US" sz="3000" b="1" dirty="0">
                <a:solidFill>
                  <a:prstClr val="white"/>
                </a:solidFill>
              </a:rPr>
              <a:t>     </a:t>
            </a:r>
            <a:r>
              <a:rPr lang="ru-RU" sz="3000" b="1" dirty="0" smtClean="0">
                <a:solidFill>
                  <a:prstClr val="white"/>
                </a:solidFill>
              </a:rPr>
              <a:t>Между какими числами заключено число: </a:t>
            </a:r>
            <a:endParaRPr lang="ru-RU" sz="3000" b="1" dirty="0">
              <a:solidFill>
                <a:prstClr val="white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94867272"/>
              </p:ext>
            </p:extLst>
          </p:nvPr>
        </p:nvGraphicFramePr>
        <p:xfrm>
          <a:off x="6958348" y="911366"/>
          <a:ext cx="1622078" cy="1007586"/>
        </p:xfrm>
        <a:graphic>
          <a:graphicData uri="http://schemas.openxmlformats.org/presentationml/2006/ole">
            <p:oleObj spid="_x0000_s4169" name="Уравнение" r:id="rId3" imgW="368300" imgH="228600" progId="Equation.3">
              <p:embed/>
            </p:oleObj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550889" y="2746011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10" name="Скругленный прямоугольник 9">
            <a:hlinkClick r:id="" action="ppaction://hlinkshowjump?jump=nextslide">
              <a:snd r:embed="rId4" name="chimes.wav"/>
            </a:hlinkClick>
          </p:cNvPr>
          <p:cNvSpPr/>
          <p:nvPr/>
        </p:nvSpPr>
        <p:spPr>
          <a:xfrm>
            <a:off x="3959277" y="2764748"/>
            <a:ext cx="1201088" cy="970614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78995" y="4318145"/>
            <a:ext cx="1152369" cy="1002427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986447" y="4293142"/>
            <a:ext cx="1146747" cy="1002427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>
                <a:solidFill>
                  <a:prstClr val="black"/>
                </a:solidFill>
              </a:rPr>
              <a:t>4</a:t>
            </a: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4529138" y="3346847"/>
          <a:ext cx="85725" cy="161925"/>
        </p:xfrm>
        <a:graphic>
          <a:graphicData uri="http://schemas.openxmlformats.org/presentationml/2006/ole">
            <p:oleObj spid="_x0000_s4170" name="Уравнение" r:id="rId5" imgW="114151" imgH="215619" progId="Equation.3">
              <p:embed/>
            </p:oleObj>
          </a:graphicData>
        </a:graphic>
      </p:graphicFrame>
      <p:sp>
        <p:nvSpPr>
          <p:cNvPr id="18" name="Скругленный прямоугольник 17"/>
          <p:cNvSpPr/>
          <p:nvPr/>
        </p:nvSpPr>
        <p:spPr>
          <a:xfrm>
            <a:off x="550889" y="2703974"/>
            <a:ext cx="2834780" cy="10428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959277" y="4271162"/>
            <a:ext cx="2892284" cy="104638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69980" y="4293142"/>
            <a:ext cx="2978670" cy="115015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</p:spTree>
    <p:extLst>
      <p:ext uri="{BB962C8B-B14F-4D97-AF65-F5344CB8AC3E}">
        <p14:creationId xmlns:p14="http://schemas.microsoft.com/office/powerpoint/2010/main" xmlns="" val="3019670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/>
          <p:cNvSpPr txBox="1"/>
          <p:nvPr/>
        </p:nvSpPr>
        <p:spPr>
          <a:xfrm>
            <a:off x="6650932" y="5455300"/>
            <a:ext cx="5302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628329" y="3744337"/>
            <a:ext cx="2877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538217" y="5368479"/>
            <a:ext cx="547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6534" y="423334"/>
            <a:ext cx="7840134" cy="1701800"/>
          </a:xfrm>
          <a:prstGeom prst="roundRect">
            <a:avLst/>
          </a:prstGeom>
          <a:solidFill>
            <a:srgbClr val="00CC0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prstClr val="white"/>
                </a:solidFill>
              </a:rPr>
              <a:t>4</a:t>
            </a:r>
            <a:r>
              <a:rPr lang="ru-RU" sz="3000" b="1" dirty="0" smtClean="0">
                <a:solidFill>
                  <a:prstClr val="white"/>
                </a:solidFill>
              </a:rPr>
              <a:t>.</a:t>
            </a:r>
            <a:r>
              <a:rPr lang="en-US" sz="3000" b="1" dirty="0" smtClean="0">
                <a:solidFill>
                  <a:prstClr val="white"/>
                </a:solidFill>
              </a:rPr>
              <a:t> </a:t>
            </a:r>
            <a:r>
              <a:rPr lang="ru-RU" sz="3000" b="1" dirty="0" smtClean="0">
                <a:solidFill>
                  <a:prstClr val="white"/>
                </a:solidFill>
              </a:rPr>
              <a:t>Одна из точек ,отмеченных на координатной прямой соответствует числу             ,какая это точка: </a:t>
            </a:r>
            <a:endParaRPr lang="ru-RU" sz="3000" b="1" dirty="0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>
            <a:hlinkClick r:id="" action="ppaction://hlinkshowjump?jump=nextslide">
              <a:snd r:embed="rId3" name="chimes.wav"/>
            </a:hlinkClick>
          </p:cNvPr>
          <p:cNvSpPr/>
          <p:nvPr/>
        </p:nvSpPr>
        <p:spPr>
          <a:xfrm>
            <a:off x="1033343" y="3724306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248984" y="3744337"/>
            <a:ext cx="1201088" cy="970614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>
                <a:solidFill>
                  <a:prstClr val="black"/>
                </a:solidFill>
              </a:rPr>
              <a:t>3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61449" y="5329789"/>
            <a:ext cx="1152369" cy="1002427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03325" y="5451890"/>
            <a:ext cx="1146747" cy="1002427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>
                <a:solidFill>
                  <a:prstClr val="black"/>
                </a:solidFill>
              </a:rPr>
              <a:t>4</a:t>
            </a: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4529138" y="3346847"/>
          <a:ext cx="85725" cy="161925"/>
        </p:xfrm>
        <a:graphic>
          <a:graphicData uri="http://schemas.openxmlformats.org/presentationml/2006/ole">
            <p:oleObj spid="_x0000_s5154" name="Уравнение" r:id="rId4" imgW="114151" imgH="215619" progId="Equation.3">
              <p:embed/>
            </p:oleObj>
          </a:graphicData>
        </a:graphic>
      </p:graphicFrame>
      <p:sp>
        <p:nvSpPr>
          <p:cNvPr id="18" name="Скругленный прямоугольник 17"/>
          <p:cNvSpPr/>
          <p:nvPr/>
        </p:nvSpPr>
        <p:spPr>
          <a:xfrm>
            <a:off x="940074" y="5314201"/>
            <a:ext cx="2834780" cy="10428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230863" y="5429910"/>
            <a:ext cx="2892284" cy="104638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161597" y="3643902"/>
            <a:ext cx="2978670" cy="115015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57632237"/>
              </p:ext>
            </p:extLst>
          </p:nvPr>
        </p:nvGraphicFramePr>
        <p:xfrm>
          <a:off x="5683493" y="1088994"/>
          <a:ext cx="695280" cy="521460"/>
        </p:xfrm>
        <a:graphic>
          <a:graphicData uri="http://schemas.openxmlformats.org/presentationml/2006/ole">
            <p:oleObj spid="_x0000_s5155" name="Уравнение" r:id="rId5" imgW="304668" imgH="228501" progId="Equation.3">
              <p:embed/>
            </p:oleObj>
          </a:graphicData>
        </a:graphic>
      </p:graphicFrame>
      <p:cxnSp>
        <p:nvCxnSpPr>
          <p:cNvPr id="14" name="Прямая со стрелкой 13"/>
          <p:cNvCxnSpPr/>
          <p:nvPr/>
        </p:nvCxnSpPr>
        <p:spPr>
          <a:xfrm>
            <a:off x="914400" y="2794000"/>
            <a:ext cx="7035800" cy="381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070100" y="2671804"/>
            <a:ext cx="0" cy="24301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140200" y="2671804"/>
            <a:ext cx="0" cy="24301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6188683" y="2691541"/>
            <a:ext cx="0" cy="24301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>
            <a:off x="2438755" y="2735302"/>
            <a:ext cx="114300" cy="10245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3749776" y="2729641"/>
            <a:ext cx="114300" cy="10245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4572000" y="2742082"/>
            <a:ext cx="114300" cy="10245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5652208" y="2761820"/>
            <a:ext cx="114300" cy="10245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1880000" y="2923754"/>
            <a:ext cx="333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7</a:t>
            </a:r>
            <a:endParaRPr lang="ru-RU" sz="28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3929721" y="2907670"/>
            <a:ext cx="377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8</a:t>
            </a:r>
            <a:endParaRPr lang="ru-RU" sz="28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023348" y="2964452"/>
            <a:ext cx="3626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9</a:t>
            </a:r>
            <a:endParaRPr lang="ru-RU" sz="28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301776" y="2186974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618994" y="2209255"/>
            <a:ext cx="348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34293" y="2205617"/>
            <a:ext cx="2877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43751" y="2205617"/>
            <a:ext cx="279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38755" y="3744337"/>
            <a:ext cx="7461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70845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2538217" y="5368479"/>
            <a:ext cx="547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4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38755" y="3744337"/>
            <a:ext cx="7461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5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50932" y="5455300"/>
            <a:ext cx="5302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ru-RU" sz="4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628329" y="3744337"/>
            <a:ext cx="2877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4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38287" y="618186"/>
            <a:ext cx="7934213" cy="1416676"/>
          </a:xfrm>
          <a:prstGeom prst="roundRect">
            <a:avLst/>
          </a:prstGeom>
          <a:solidFill>
            <a:srgbClr val="00CC0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prstClr val="white"/>
                </a:solidFill>
              </a:rPr>
              <a:t>5</a:t>
            </a:r>
            <a:r>
              <a:rPr lang="ru-RU" sz="3000" b="1" dirty="0" smtClean="0">
                <a:solidFill>
                  <a:prstClr val="white"/>
                </a:solidFill>
              </a:rPr>
              <a:t>.</a:t>
            </a:r>
            <a:r>
              <a:rPr lang="en-US" sz="3000" b="1" dirty="0" smtClean="0">
                <a:solidFill>
                  <a:prstClr val="white"/>
                </a:solidFill>
              </a:rPr>
              <a:t> </a:t>
            </a:r>
            <a:r>
              <a:rPr lang="ru-RU" sz="3000" b="1" dirty="0" smtClean="0">
                <a:solidFill>
                  <a:prstClr val="white"/>
                </a:solidFill>
              </a:rPr>
              <a:t>Одна из точек ,отмеченных на координатной прямой соответствует числу             ,какая это точка: </a:t>
            </a:r>
            <a:endParaRPr lang="ru-RU" sz="3000" b="1" dirty="0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>
            <a:hlinkClick r:id="" action="ppaction://hlinkshowjump?jump=nextslide">
              <a:snd r:embed="rId3" name="chimes.wav"/>
            </a:hlinkClick>
          </p:cNvPr>
          <p:cNvSpPr/>
          <p:nvPr/>
        </p:nvSpPr>
        <p:spPr>
          <a:xfrm>
            <a:off x="5269597" y="3462491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>
                <a:solidFill>
                  <a:prstClr val="black"/>
                </a:solidFill>
              </a:rPr>
              <a:t>3</a:t>
            </a:r>
            <a:endParaRPr lang="ru-RU" sz="6000" dirty="0">
              <a:solidFill>
                <a:prstClr val="black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99529" y="3623575"/>
            <a:ext cx="1201088" cy="970614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prstClr val="black"/>
                </a:solidFill>
              </a:rPr>
              <a:t>1</a:t>
            </a:r>
            <a:endParaRPr lang="ru-RU" sz="6600" dirty="0">
              <a:solidFill>
                <a:prstClr val="black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61449" y="5329789"/>
            <a:ext cx="1152369" cy="1002427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>
                <a:solidFill>
                  <a:prstClr val="black"/>
                </a:solidFill>
              </a:rPr>
              <a:t>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303325" y="5451890"/>
            <a:ext cx="1146747" cy="1002427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dirty="0">
                <a:solidFill>
                  <a:prstClr val="black"/>
                </a:solidFill>
              </a:rPr>
              <a:t>4</a:t>
            </a: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4529138" y="3346847"/>
          <a:ext cx="85725" cy="161925"/>
        </p:xfrm>
        <a:graphic>
          <a:graphicData uri="http://schemas.openxmlformats.org/presentationml/2006/ole">
            <p:oleObj spid="_x0000_s10252" name="Уравнение" r:id="rId4" imgW="114151" imgH="215619" progId="Equation.3">
              <p:embed/>
            </p:oleObj>
          </a:graphicData>
        </a:graphic>
      </p:graphicFrame>
      <p:sp>
        <p:nvSpPr>
          <p:cNvPr id="18" name="Скругленный прямоугольник 17"/>
          <p:cNvSpPr/>
          <p:nvPr/>
        </p:nvSpPr>
        <p:spPr>
          <a:xfrm>
            <a:off x="1035625" y="5309596"/>
            <a:ext cx="2834780" cy="10428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241596" y="5429910"/>
            <a:ext cx="2892284" cy="104638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914400" y="3487672"/>
            <a:ext cx="2978670" cy="115015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96726136"/>
              </p:ext>
            </p:extLst>
          </p:nvPr>
        </p:nvGraphicFramePr>
        <p:xfrm>
          <a:off x="5574879" y="1125461"/>
          <a:ext cx="896938" cy="520700"/>
        </p:xfrm>
        <a:graphic>
          <a:graphicData uri="http://schemas.openxmlformats.org/presentationml/2006/ole">
            <p:oleObj spid="_x0000_s10253" name="Уравнение" r:id="rId5" imgW="393529" imgH="228501" progId="Equation.3">
              <p:embed/>
            </p:oleObj>
          </a:graphicData>
        </a:graphic>
      </p:graphicFrame>
      <p:cxnSp>
        <p:nvCxnSpPr>
          <p:cNvPr id="14" name="Прямая со стрелкой 13"/>
          <p:cNvCxnSpPr/>
          <p:nvPr/>
        </p:nvCxnSpPr>
        <p:spPr>
          <a:xfrm>
            <a:off x="914400" y="2794000"/>
            <a:ext cx="7035800" cy="381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070100" y="2671804"/>
            <a:ext cx="0" cy="24301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140200" y="2671804"/>
            <a:ext cx="0" cy="24301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6188683" y="2691541"/>
            <a:ext cx="0" cy="24301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>
            <a:off x="2438755" y="2735302"/>
            <a:ext cx="114300" cy="10245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3749776" y="2729641"/>
            <a:ext cx="114300" cy="10245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4572000" y="2742082"/>
            <a:ext cx="114300" cy="10245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5652208" y="2761820"/>
            <a:ext cx="114300" cy="10245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79999" y="2923754"/>
            <a:ext cx="641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13</a:t>
            </a:r>
            <a:endParaRPr lang="ru-RU" sz="2800" b="1" dirty="0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29720" y="2907670"/>
            <a:ext cx="599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14</a:t>
            </a:r>
            <a:endParaRPr lang="ru-RU" sz="2800" b="1" dirty="0">
              <a:solidFill>
                <a:prstClr val="black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23348" y="2964452"/>
            <a:ext cx="5405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15</a:t>
            </a:r>
            <a:endParaRPr lang="ru-RU" sz="2800" b="1" dirty="0">
              <a:solidFill>
                <a:prstClr val="black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301776" y="2186974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618994" y="2209255"/>
            <a:ext cx="348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434293" y="2205617"/>
            <a:ext cx="2877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43751" y="2205617"/>
            <a:ext cx="279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10952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64801" y="708338"/>
            <a:ext cx="5273115" cy="1120462"/>
          </a:xfrm>
          <a:prstGeom prst="roundRect">
            <a:avLst/>
          </a:prstGeom>
          <a:solidFill>
            <a:srgbClr val="00CC0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prstClr val="white"/>
                </a:solidFill>
              </a:rPr>
              <a:t>6</a:t>
            </a:r>
            <a:r>
              <a:rPr lang="ru-RU" sz="3000" b="1" dirty="0" smtClean="0">
                <a:solidFill>
                  <a:prstClr val="white"/>
                </a:solidFill>
              </a:rPr>
              <a:t>.</a:t>
            </a:r>
            <a:r>
              <a:rPr lang="en-US" sz="3000" b="1" dirty="0" smtClean="0">
                <a:solidFill>
                  <a:prstClr val="white"/>
                </a:solidFill>
              </a:rPr>
              <a:t> </a:t>
            </a:r>
            <a:r>
              <a:rPr lang="ru-RU" sz="3000" b="1" dirty="0" smtClean="0">
                <a:solidFill>
                  <a:prstClr val="white"/>
                </a:solidFill>
              </a:rPr>
              <a:t>Упростите выражение: </a:t>
            </a:r>
            <a:endParaRPr lang="ru-RU" sz="3000" b="1" dirty="0">
              <a:solidFill>
                <a:prstClr val="white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73786273"/>
              </p:ext>
            </p:extLst>
          </p:nvPr>
        </p:nvGraphicFramePr>
        <p:xfrm>
          <a:off x="5787207" y="708338"/>
          <a:ext cx="3020335" cy="1030311"/>
        </p:xfrm>
        <a:graphic>
          <a:graphicData uri="http://schemas.openxmlformats.org/presentationml/2006/ole">
            <p:oleObj spid="_x0000_s7210" name="Уравнение" r:id="rId3" imgW="736600" imgH="228600" progId="Equation.3">
              <p:embed/>
            </p:oleObj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569704" y="2436419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prstClr val="black"/>
                </a:solidFill>
              </a:rPr>
              <a:t>1</a:t>
            </a:r>
            <a:endParaRPr lang="ru-RU" sz="6000" dirty="0">
              <a:solidFill>
                <a:prstClr val="black"/>
              </a:solidFill>
            </a:endParaRPr>
          </a:p>
        </p:txBody>
      </p:sp>
      <p:sp>
        <p:nvSpPr>
          <p:cNvPr id="6" name="Скругленный прямоугольник 5">
            <a:hlinkClick r:id="" action="ppaction://hlinkshowjump?jump=nextslide">
              <a:snd r:embed="rId4" name="chimes.wav"/>
            </a:hlinkClick>
          </p:cNvPr>
          <p:cNvSpPr/>
          <p:nvPr/>
        </p:nvSpPr>
        <p:spPr>
          <a:xfrm>
            <a:off x="4553939" y="2465777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prstClr val="black"/>
                </a:solidFill>
              </a:rPr>
              <a:t>3</a:t>
            </a:r>
            <a:endParaRPr lang="ru-RU" sz="6000" dirty="0">
              <a:solidFill>
                <a:prstClr val="black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9856" y="4690221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prstClr val="black"/>
                </a:solidFill>
              </a:rPr>
              <a:t>2</a:t>
            </a:r>
            <a:endParaRPr lang="ru-RU" sz="6000" dirty="0">
              <a:solidFill>
                <a:prstClr val="black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81817" y="4690220"/>
            <a:ext cx="1180475" cy="989351"/>
          </a:xfrm>
          <a:prstGeom prst="roundRect">
            <a:avLst>
              <a:gd name="adj" fmla="val 21874"/>
            </a:avLst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prstClr val="black"/>
                </a:solidFill>
              </a:rPr>
              <a:t>4</a:t>
            </a:r>
            <a:endParaRPr lang="ru-RU" sz="6000" dirty="0">
              <a:solidFill>
                <a:prstClr val="black"/>
              </a:solidFill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75662288"/>
              </p:ext>
            </p:extLst>
          </p:nvPr>
        </p:nvGraphicFramePr>
        <p:xfrm>
          <a:off x="1840332" y="2427152"/>
          <a:ext cx="1482418" cy="943357"/>
        </p:xfrm>
        <a:graphic>
          <a:graphicData uri="http://schemas.openxmlformats.org/presentationml/2006/ole">
            <p:oleObj spid="_x0000_s7211" name="Уравнение" r:id="rId5" imgW="279158" imgH="177646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08694039"/>
              </p:ext>
            </p:extLst>
          </p:nvPr>
        </p:nvGraphicFramePr>
        <p:xfrm>
          <a:off x="1944710" y="4689601"/>
          <a:ext cx="1755356" cy="1053214"/>
        </p:xfrm>
        <a:graphic>
          <a:graphicData uri="http://schemas.openxmlformats.org/presentationml/2006/ole">
            <p:oleObj spid="_x0000_s7212" name="Уравнение" r:id="rId6" imgW="381000" imgH="228600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05884229"/>
              </p:ext>
            </p:extLst>
          </p:nvPr>
        </p:nvGraphicFramePr>
        <p:xfrm>
          <a:off x="5890710" y="2436419"/>
          <a:ext cx="1678490" cy="839245"/>
        </p:xfrm>
        <a:graphic>
          <a:graphicData uri="http://schemas.openxmlformats.org/presentationml/2006/ole">
            <p:oleObj spid="_x0000_s7213" name="Уравнение" r:id="rId7" imgW="457200" imgH="228600" progId="Equation.3">
              <p:embed/>
            </p:oleObj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42423909"/>
              </p:ext>
            </p:extLst>
          </p:nvPr>
        </p:nvGraphicFramePr>
        <p:xfrm>
          <a:off x="5890710" y="4639777"/>
          <a:ext cx="1820246" cy="910123"/>
        </p:xfrm>
        <a:graphic>
          <a:graphicData uri="http://schemas.openxmlformats.org/presentationml/2006/ole">
            <p:oleObj spid="_x0000_s7214" name="Уравнение" r:id="rId8" imgW="457200" imgH="228600" progId="Equation.3">
              <p:embed/>
            </p:oleObj>
          </a:graphicData>
        </a:graphic>
      </p:graphicFrame>
      <p:sp>
        <p:nvSpPr>
          <p:cNvPr id="13" name="Скругленный прямоугольник 12"/>
          <p:cNvSpPr/>
          <p:nvPr/>
        </p:nvSpPr>
        <p:spPr>
          <a:xfrm>
            <a:off x="569704" y="2409688"/>
            <a:ext cx="2834780" cy="10428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59856" y="4663489"/>
            <a:ext cx="2902854" cy="10428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581817" y="4663489"/>
            <a:ext cx="2958524" cy="10428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</p:spTree>
    <p:extLst>
      <p:ext uri="{BB962C8B-B14F-4D97-AF65-F5344CB8AC3E}">
        <p14:creationId xmlns:p14="http://schemas.microsoft.com/office/powerpoint/2010/main" xmlns="" val="32495831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71587" y="503886"/>
            <a:ext cx="5191013" cy="1197914"/>
          </a:xfrm>
          <a:prstGeom prst="roundRect">
            <a:avLst/>
          </a:prstGeom>
          <a:solidFill>
            <a:srgbClr val="00CC0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prstClr val="white"/>
                </a:solidFill>
              </a:rPr>
              <a:t>7</a:t>
            </a:r>
            <a:r>
              <a:rPr lang="ru-RU" sz="3000" b="1" dirty="0" smtClean="0">
                <a:solidFill>
                  <a:prstClr val="white"/>
                </a:solidFill>
              </a:rPr>
              <a:t>.</a:t>
            </a:r>
            <a:r>
              <a:rPr lang="en-US" sz="3000" b="1" dirty="0" smtClean="0">
                <a:solidFill>
                  <a:prstClr val="white"/>
                </a:solidFill>
              </a:rPr>
              <a:t> </a:t>
            </a:r>
            <a:r>
              <a:rPr lang="ru-RU" sz="3000" b="1" dirty="0" smtClean="0">
                <a:solidFill>
                  <a:prstClr val="white"/>
                </a:solidFill>
              </a:rPr>
              <a:t>Упростите выражение:</a:t>
            </a:r>
            <a:endParaRPr lang="ru-RU" sz="3000" b="1" dirty="0">
              <a:solidFill>
                <a:prstClr val="white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74664794"/>
              </p:ext>
            </p:extLst>
          </p:nvPr>
        </p:nvGraphicFramePr>
        <p:xfrm>
          <a:off x="5829299" y="759942"/>
          <a:ext cx="2987809" cy="814857"/>
        </p:xfrm>
        <a:graphic>
          <a:graphicData uri="http://schemas.openxmlformats.org/presentationml/2006/ole">
            <p:oleObj spid="_x0000_s8235" name="Уравнение" r:id="rId3" imgW="838200" imgH="228600" progId="Equation.3">
              <p:embed/>
            </p:oleObj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1007943" y="2378106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07943" y="4626006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prstClr val="black"/>
                </a:solidFill>
              </a:rPr>
              <a:t>2</a:t>
            </a:r>
            <a:endParaRPr lang="ru-RU" sz="6000" dirty="0">
              <a:solidFill>
                <a:prstClr val="black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382125" y="2378105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prstClr val="black"/>
                </a:solidFill>
              </a:rPr>
              <a:t>3</a:t>
            </a:r>
            <a:endParaRPr lang="ru-RU" sz="6000" dirty="0">
              <a:solidFill>
                <a:prstClr val="black"/>
              </a:solidFill>
            </a:endParaRPr>
          </a:p>
        </p:txBody>
      </p:sp>
      <p:sp>
        <p:nvSpPr>
          <p:cNvPr id="7" name="Скругленный прямоугольник 6">
            <a:hlinkClick r:id="" action="ppaction://hlinkshowjump?jump=nextslide">
              <a:snd r:embed="rId4" name="chimes.wav"/>
            </a:hlinkClick>
          </p:cNvPr>
          <p:cNvSpPr/>
          <p:nvPr/>
        </p:nvSpPr>
        <p:spPr>
          <a:xfrm>
            <a:off x="4500443" y="4626006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prstClr val="black"/>
                </a:solidFill>
              </a:rPr>
              <a:t>4</a:t>
            </a:r>
            <a:endParaRPr lang="ru-RU" sz="6000" dirty="0">
              <a:solidFill>
                <a:prstClr val="black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85765421"/>
              </p:ext>
            </p:extLst>
          </p:nvPr>
        </p:nvGraphicFramePr>
        <p:xfrm>
          <a:off x="2332093" y="2582636"/>
          <a:ext cx="1177230" cy="784820"/>
        </p:xfrm>
        <a:graphic>
          <a:graphicData uri="http://schemas.openxmlformats.org/presentationml/2006/ole">
            <p:oleObj spid="_x0000_s8236" name="Уравнение" r:id="rId5" imgW="266353" imgH="177569" progId="Equation.3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89748022"/>
              </p:ext>
            </p:extLst>
          </p:nvPr>
        </p:nvGraphicFramePr>
        <p:xfrm>
          <a:off x="2332093" y="4700957"/>
          <a:ext cx="1219200" cy="914400"/>
        </p:xfrm>
        <a:graphic>
          <a:graphicData uri="http://schemas.openxmlformats.org/presentationml/2006/ole">
            <p:oleObj spid="_x0000_s8237" name="Уравнение" r:id="rId6" imgW="304668" imgH="228501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97261492"/>
              </p:ext>
            </p:extLst>
          </p:nvPr>
        </p:nvGraphicFramePr>
        <p:xfrm>
          <a:off x="5562600" y="2521052"/>
          <a:ext cx="895350" cy="835660"/>
        </p:xfrm>
        <a:graphic>
          <a:graphicData uri="http://schemas.openxmlformats.org/presentationml/2006/ole">
            <p:oleObj spid="_x0000_s8238" name="Уравнение" r:id="rId7" imgW="190335" imgH="177646" progId="Equation.3">
              <p:embed/>
            </p:oleObj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39195865"/>
              </p:ext>
            </p:extLst>
          </p:nvPr>
        </p:nvGraphicFramePr>
        <p:xfrm>
          <a:off x="5753767" y="4700957"/>
          <a:ext cx="1392698" cy="835619"/>
        </p:xfrm>
        <a:graphic>
          <a:graphicData uri="http://schemas.openxmlformats.org/presentationml/2006/ole">
            <p:oleObj spid="_x0000_s8239" name="Уравнение" r:id="rId8" imgW="381000" imgH="228600" progId="Equation.3">
              <p:embed/>
            </p:oleObj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911360" y="2351373"/>
            <a:ext cx="2834780" cy="10428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11360" y="4597360"/>
            <a:ext cx="2834780" cy="10428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382125" y="2351373"/>
            <a:ext cx="2834780" cy="10428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</p:spTree>
    <p:extLst>
      <p:ext uri="{BB962C8B-B14F-4D97-AF65-F5344CB8AC3E}">
        <p14:creationId xmlns:p14="http://schemas.microsoft.com/office/powerpoint/2010/main" xmlns="" val="16230099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кругленный прямоугольник 19"/>
          <p:cNvSpPr/>
          <p:nvPr/>
        </p:nvSpPr>
        <p:spPr>
          <a:xfrm>
            <a:off x="1222967" y="4453849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prstClr val="black"/>
                </a:solidFill>
              </a:rPr>
              <a:t>2</a:t>
            </a:r>
            <a:endParaRPr lang="ru-RU" sz="6000" dirty="0">
              <a:solidFill>
                <a:prstClr val="black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438386" y="516585"/>
            <a:ext cx="6494881" cy="1710148"/>
          </a:xfrm>
          <a:prstGeom prst="roundRect">
            <a:avLst/>
          </a:prstGeom>
          <a:solidFill>
            <a:srgbClr val="00CC00"/>
          </a:solidFill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prstClr val="white"/>
                </a:solidFill>
              </a:rPr>
              <a:t>8</a:t>
            </a:r>
            <a:r>
              <a:rPr lang="ru-RU" sz="3000" b="1" dirty="0" smtClean="0">
                <a:solidFill>
                  <a:prstClr val="white"/>
                </a:solidFill>
              </a:rPr>
              <a:t>.Значение какого из выражений является наибольшим:</a:t>
            </a:r>
            <a:r>
              <a:rPr lang="en-US" sz="3000" b="1" dirty="0" smtClean="0">
                <a:solidFill>
                  <a:prstClr val="white"/>
                </a:solidFill>
              </a:rPr>
              <a:t> </a:t>
            </a:r>
            <a:endParaRPr lang="ru-RU" sz="3000" b="1" dirty="0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20643" y="2479706"/>
            <a:ext cx="1180475" cy="989351"/>
          </a:xfrm>
          <a:prstGeom prst="roundRect">
            <a:avLst>
              <a:gd name="adj" fmla="val 19234"/>
            </a:avLst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944942" y="2479706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prstClr val="black"/>
                </a:solidFill>
              </a:rPr>
              <a:t>3</a:t>
            </a:r>
            <a:endParaRPr lang="ru-RU" sz="6000" dirty="0">
              <a:solidFill>
                <a:prstClr val="black"/>
              </a:solidFill>
            </a:endParaRPr>
          </a:p>
        </p:txBody>
      </p:sp>
      <p:sp>
        <p:nvSpPr>
          <p:cNvPr id="12" name="Скругленный прямоугольник 11">
            <a:hlinkClick r:id="" action="ppaction://hlinkshowjump?jump=nextslide">
              <a:snd r:embed="rId3" name="chimes.wav"/>
            </a:hlinkClick>
          </p:cNvPr>
          <p:cNvSpPr/>
          <p:nvPr/>
        </p:nvSpPr>
        <p:spPr>
          <a:xfrm>
            <a:off x="4944943" y="4549806"/>
            <a:ext cx="1180475" cy="989351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prstClr val="black"/>
                </a:solidFill>
              </a:rPr>
              <a:t>4</a:t>
            </a:r>
            <a:endParaRPr lang="ru-RU" sz="6000" dirty="0">
              <a:solidFill>
                <a:prstClr val="black"/>
              </a:solidFill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6692621"/>
              </p:ext>
            </p:extLst>
          </p:nvPr>
        </p:nvGraphicFramePr>
        <p:xfrm>
          <a:off x="2290018" y="2606882"/>
          <a:ext cx="1663414" cy="734997"/>
        </p:xfrm>
        <a:graphic>
          <a:graphicData uri="http://schemas.openxmlformats.org/presentationml/2006/ole">
            <p:oleObj spid="_x0000_s9266" name="Уравнение" r:id="rId4" imgW="545863" imgH="241195" progId="Equation.3">
              <p:embed/>
            </p:oleObj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076107741"/>
              </p:ext>
            </p:extLst>
          </p:nvPr>
        </p:nvGraphicFramePr>
        <p:xfrm>
          <a:off x="2548078" y="4358764"/>
          <a:ext cx="852995" cy="1180393"/>
        </p:xfrm>
        <a:graphic>
          <a:graphicData uri="http://schemas.openxmlformats.org/presentationml/2006/ole">
            <p:oleObj spid="_x0000_s9267" name="Уравнение" r:id="rId5" imgW="330120" imgH="457200" progId="Equation.3">
              <p:embed/>
            </p:oleObj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382863"/>
              </p:ext>
            </p:extLst>
          </p:nvPr>
        </p:nvGraphicFramePr>
        <p:xfrm>
          <a:off x="6125418" y="2718712"/>
          <a:ext cx="1838594" cy="750345"/>
        </p:xfrm>
        <a:graphic>
          <a:graphicData uri="http://schemas.openxmlformats.org/presentationml/2006/ole">
            <p:oleObj spid="_x0000_s9268" name="Уравнение" r:id="rId6" imgW="609600" imgH="228600" progId="Equation.3">
              <p:embed/>
            </p:oleObj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89098453"/>
              </p:ext>
            </p:extLst>
          </p:nvPr>
        </p:nvGraphicFramePr>
        <p:xfrm>
          <a:off x="6270054" y="4733278"/>
          <a:ext cx="1859058" cy="715022"/>
        </p:xfrm>
        <a:graphic>
          <a:graphicData uri="http://schemas.openxmlformats.org/presentationml/2006/ole">
            <p:oleObj spid="_x0000_s9269" name="Уравнение" r:id="rId7" imgW="660113" imgH="253890" progId="Equation.3">
              <p:embed/>
            </p:oleObj>
          </a:graphicData>
        </a:graphic>
      </p:graphicFrame>
      <p:sp>
        <p:nvSpPr>
          <p:cNvPr id="17" name="Скругленный прямоугольник 16"/>
          <p:cNvSpPr/>
          <p:nvPr/>
        </p:nvSpPr>
        <p:spPr>
          <a:xfrm>
            <a:off x="1020642" y="2452974"/>
            <a:ext cx="2834780" cy="10428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181909" y="4387214"/>
            <a:ext cx="2834780" cy="112262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944942" y="2452974"/>
            <a:ext cx="3019069" cy="1042811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prstClr val="white"/>
                </a:solidFill>
              </a:rPr>
              <a:t>Неверно</a:t>
            </a:r>
          </a:p>
        </p:txBody>
      </p:sp>
    </p:spTree>
    <p:extLst>
      <p:ext uri="{BB962C8B-B14F-4D97-AF65-F5344CB8AC3E}">
        <p14:creationId xmlns:p14="http://schemas.microsoft.com/office/powerpoint/2010/main" xmlns="" val="7538536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 advClick="0">
        <p15:prstTrans prst="pageCurlDouble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471101"/>
      </a:dk2>
      <a:lt2>
        <a:srgbClr val="E7E8E2"/>
      </a:lt2>
      <a:accent1>
        <a:srgbClr val="A6B727"/>
      </a:accent1>
      <a:accent2>
        <a:srgbClr val="F04304"/>
      </a:accent2>
      <a:accent3>
        <a:srgbClr val="EF8606"/>
      </a:accent3>
      <a:accent4>
        <a:srgbClr val="F2C100"/>
      </a:accent4>
      <a:accent5>
        <a:srgbClr val="A65001"/>
      </a:accent5>
      <a:accent6>
        <a:srgbClr val="BA9585"/>
      </a:accent6>
      <a:hlink>
        <a:srgbClr val="00B0F0"/>
      </a:hlink>
      <a:folHlink>
        <a:srgbClr val="7F7F7F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3A8A2BB7-7C5E-4EB2-B1F1-CFFF0F57E773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Метрополия</Template>
  <TotalTime>800</TotalTime>
  <Words>226</Words>
  <Application>Microsoft Office PowerPoint</Application>
  <PresentationFormat>Экран (4:3)</PresentationFormat>
  <Paragraphs>120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Метрополия</vt:lpstr>
      <vt:lpstr>Уравнение</vt:lpstr>
      <vt:lpstr>  Конкурс: «Интерактивная мозаика»  Интерактивный тренажер по теме:  «Квадратные корни»                   задания ОГЭ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Интерактивный тест по теме:  «Квадратные корни»</dc:title>
  <dc:creator>Lenovo</dc:creator>
  <cp:lastModifiedBy>БрюНеточКа</cp:lastModifiedBy>
  <cp:revision>85</cp:revision>
  <dcterms:created xsi:type="dcterms:W3CDTF">2014-11-12T17:02:09Z</dcterms:created>
  <dcterms:modified xsi:type="dcterms:W3CDTF">2016-11-24T14:34:41Z</dcterms:modified>
</cp:coreProperties>
</file>