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83" r:id="rId3"/>
    <p:sldId id="285" r:id="rId4"/>
    <p:sldId id="291" r:id="rId5"/>
    <p:sldId id="290" r:id="rId6"/>
    <p:sldId id="292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301" r:id="rId15"/>
    <p:sldId id="302" r:id="rId16"/>
    <p:sldId id="303" r:id="rId17"/>
    <p:sldId id="304" r:id="rId18"/>
    <p:sldId id="305" r:id="rId19"/>
    <p:sldId id="306" r:id="rId20"/>
    <p:sldId id="307" r:id="rId21"/>
    <p:sldId id="308" r:id="rId22"/>
    <p:sldId id="309" r:id="rId23"/>
    <p:sldId id="310" r:id="rId24"/>
    <p:sldId id="311" r:id="rId25"/>
    <p:sldId id="312" r:id="rId26"/>
    <p:sldId id="313" r:id="rId27"/>
    <p:sldId id="314" r:id="rId28"/>
    <p:sldId id="286" r:id="rId2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3300"/>
    <a:srgbClr val="A50021"/>
    <a:srgbClr val="000000"/>
    <a:srgbClr val="C0C0C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4379" autoAdjust="0"/>
    <p:restoredTop sz="94660"/>
  </p:normalViewPr>
  <p:slideViewPr>
    <p:cSldViewPr>
      <p:cViewPr varScale="1">
        <p:scale>
          <a:sx n="52" d="100"/>
          <a:sy n="52" d="100"/>
        </p:scale>
        <p:origin x="-147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30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4" Type="http://schemas.openxmlformats.org/officeDocument/2006/relationships/image" Target="../media/image34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1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4.wmf"/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3.wmf"/><Relationship Id="rId1" Type="http://schemas.openxmlformats.org/officeDocument/2006/relationships/image" Target="../media/image10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7" Type="http://schemas.openxmlformats.org/officeDocument/2006/relationships/image" Target="../media/image16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15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image" Target="../media/image5.wmf"/><Relationship Id="rId7" Type="http://schemas.openxmlformats.org/officeDocument/2006/relationships/image" Target="../media/image20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3.wmf"/><Relationship Id="rId9" Type="http://schemas.openxmlformats.org/officeDocument/2006/relationships/image" Target="../media/image22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5.wmf"/><Relationship Id="rId7" Type="http://schemas.openxmlformats.org/officeDocument/2006/relationships/image" Target="../media/image26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Relationship Id="rId9" Type="http://schemas.openxmlformats.org/officeDocument/2006/relationships/image" Target="../media/image28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 bwMode="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454775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5791200" y="6454775"/>
            <a:ext cx="1981200" cy="2444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3429000" y="6454775"/>
            <a:ext cx="2133600" cy="244475"/>
          </a:xfrm>
        </p:spPr>
        <p:txBody>
          <a:bodyPr/>
          <a:lstStyle>
            <a:lvl1pPr>
              <a:defRPr/>
            </a:lvl1pPr>
          </a:lstStyle>
          <a:p>
            <a:fld id="{024C4B8A-866E-4647-8572-21D5A97CFE3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7683500" y="6400800"/>
            <a:ext cx="1079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hlink"/>
                </a:solidFill>
              </a:rPr>
              <a:t>LOGO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381000" y="2286000"/>
            <a:ext cx="5638800" cy="3810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1600200"/>
            <a:ext cx="5638800" cy="682625"/>
          </a:xfrm>
        </p:spPr>
        <p:txBody>
          <a:bodyPr/>
          <a:lstStyle>
            <a:lvl1pPr algn="r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11828E-4287-4988-9A7B-DEBD60C9E14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867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0F747B-8602-45D3-91F9-B1D4DD699A4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96975" y="457200"/>
            <a:ext cx="4114800" cy="4873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219200"/>
            <a:ext cx="8229600" cy="5105400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400800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410200" y="6450013"/>
            <a:ext cx="22860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114800" y="6400800"/>
            <a:ext cx="838200" cy="320675"/>
          </a:xfrm>
        </p:spPr>
        <p:txBody>
          <a:bodyPr/>
          <a:lstStyle>
            <a:lvl1pPr>
              <a:defRPr/>
            </a:lvl1pPr>
          </a:lstStyle>
          <a:p>
            <a:fld id="{C4EDD13C-612C-46B8-BA55-1BE455D0D1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5F0042-73CF-434D-8DF8-9CBBC1CFB23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E453DE-F955-4CC0-ACB9-5AA9E0EBB9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7F3D16-28DF-4672-936E-8F99E09C32F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6E18A1-5FF9-4547-8B7B-71A5E3D8D88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E46D24-5065-4CFD-9F06-24B6B8A315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A2A58D-0650-40AC-8016-F5F14C496A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154CED-F40E-48B1-AE66-25825E40E3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A99B3B-66DC-4220-ADD5-A03BFD0951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80" name="Group 56"/>
          <p:cNvGrpSpPr>
            <a:grpSpLocks/>
          </p:cNvGrpSpPr>
          <p:nvPr/>
        </p:nvGrpSpPr>
        <p:grpSpPr bwMode="auto">
          <a:xfrm>
            <a:off x="7938" y="501650"/>
            <a:ext cx="1108075" cy="336550"/>
            <a:chOff x="5" y="316"/>
            <a:chExt cx="698" cy="212"/>
          </a:xfrm>
        </p:grpSpPr>
        <p:sp>
          <p:nvSpPr>
            <p:cNvPr id="1044" name="Rectangle 20"/>
            <p:cNvSpPr>
              <a:spLocks noChangeArrowheads="1"/>
            </p:cNvSpPr>
            <p:nvPr userDrawn="1"/>
          </p:nvSpPr>
          <p:spPr bwMode="gray">
            <a:xfrm>
              <a:off x="5" y="480"/>
              <a:ext cx="698" cy="48"/>
            </a:xfrm>
            <a:prstGeom prst="rect">
              <a:avLst/>
            </a:prstGeom>
            <a:gradFill rotWithShape="1">
              <a:gsLst>
                <a:gs pos="0">
                  <a:schemeClr val="bg2">
                    <a:gamma/>
                    <a:tint val="3647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5" name="Rectangle 21"/>
            <p:cNvSpPr>
              <a:spLocks noChangeArrowheads="1"/>
            </p:cNvSpPr>
            <p:nvPr userDrawn="1"/>
          </p:nvSpPr>
          <p:spPr bwMode="gray">
            <a:xfrm>
              <a:off x="5" y="427"/>
              <a:ext cx="698" cy="48"/>
            </a:xfrm>
            <a:prstGeom prst="rect">
              <a:avLst/>
            </a:prstGeom>
            <a:gradFill rotWithShape="1">
              <a:gsLst>
                <a:gs pos="0">
                  <a:schemeClr val="bg2">
                    <a:gamma/>
                    <a:tint val="3647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6" name="Rectangle 22"/>
            <p:cNvSpPr>
              <a:spLocks noChangeArrowheads="1"/>
            </p:cNvSpPr>
            <p:nvPr userDrawn="1"/>
          </p:nvSpPr>
          <p:spPr bwMode="gray">
            <a:xfrm>
              <a:off x="5" y="369"/>
              <a:ext cx="698" cy="48"/>
            </a:xfrm>
            <a:prstGeom prst="rect">
              <a:avLst/>
            </a:prstGeom>
            <a:gradFill rotWithShape="1">
              <a:gsLst>
                <a:gs pos="0">
                  <a:schemeClr val="bg2">
                    <a:gamma/>
                    <a:tint val="3647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47" name="Rectangle 23"/>
            <p:cNvSpPr>
              <a:spLocks noChangeArrowheads="1"/>
            </p:cNvSpPr>
            <p:nvPr userDrawn="1"/>
          </p:nvSpPr>
          <p:spPr bwMode="gray">
            <a:xfrm>
              <a:off x="5" y="316"/>
              <a:ext cx="698" cy="48"/>
            </a:xfrm>
            <a:prstGeom prst="rect">
              <a:avLst/>
            </a:prstGeom>
            <a:gradFill rotWithShape="1">
              <a:gsLst>
                <a:gs pos="0">
                  <a:schemeClr val="bg2">
                    <a:gamma/>
                    <a:tint val="36471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19200"/>
            <a:ext cx="82296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21336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10200" y="6450013"/>
            <a:ext cx="22860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14800" y="6400800"/>
            <a:ext cx="838200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/>
            </a:lvl1pPr>
          </a:lstStyle>
          <a:p>
            <a:fld id="{CA3CFE5D-C29E-49AE-BD1F-41A53EE2F11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7" name="Text Box 13"/>
          <p:cNvSpPr txBox="1">
            <a:spLocks noChangeArrowheads="1"/>
          </p:cNvSpPr>
          <p:nvPr/>
        </p:nvSpPr>
        <p:spPr bwMode="gray">
          <a:xfrm>
            <a:off x="7580313" y="6384925"/>
            <a:ext cx="954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000" b="1">
                <a:solidFill>
                  <a:schemeClr val="hlink"/>
                </a:solidFill>
              </a:rPr>
              <a:t>LOGO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196975" y="457200"/>
            <a:ext cx="4114800" cy="48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77" name="Freeform 53"/>
          <p:cNvSpPr>
            <a:spLocks/>
          </p:cNvSpPr>
          <p:nvPr/>
        </p:nvSpPr>
        <p:spPr bwMode="gray">
          <a:xfrm>
            <a:off x="1143000" y="457200"/>
            <a:ext cx="130175" cy="457200"/>
          </a:xfrm>
          <a:custGeom>
            <a:avLst/>
            <a:gdLst/>
            <a:ahLst/>
            <a:cxnLst>
              <a:cxn ang="0">
                <a:pos x="96" y="0"/>
              </a:cxn>
              <a:cxn ang="0">
                <a:pos x="0" y="0"/>
              </a:cxn>
              <a:cxn ang="0">
                <a:pos x="0" y="288"/>
              </a:cxn>
              <a:cxn ang="0">
                <a:pos x="96" y="288"/>
              </a:cxn>
            </a:cxnLst>
            <a:rect l="0" t="0" r="r" b="b"/>
            <a:pathLst>
              <a:path w="96" h="288">
                <a:moveTo>
                  <a:pt x="96" y="0"/>
                </a:moveTo>
                <a:lnTo>
                  <a:pt x="0" y="0"/>
                </a:lnTo>
                <a:lnTo>
                  <a:pt x="0" y="288"/>
                </a:lnTo>
                <a:lnTo>
                  <a:pt x="96" y="288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grpSp>
        <p:nvGrpSpPr>
          <p:cNvPr id="1079" name="Group 55"/>
          <p:cNvGrpSpPr>
            <a:grpSpLocks/>
          </p:cNvGrpSpPr>
          <p:nvPr/>
        </p:nvGrpSpPr>
        <p:grpSpPr bwMode="auto">
          <a:xfrm>
            <a:off x="5311775" y="457200"/>
            <a:ext cx="3832225" cy="457200"/>
            <a:chOff x="3346" y="288"/>
            <a:chExt cx="2414" cy="288"/>
          </a:xfrm>
        </p:grpSpPr>
        <p:sp>
          <p:nvSpPr>
            <p:cNvPr id="1071" name="Rectangle 47"/>
            <p:cNvSpPr>
              <a:spLocks noChangeArrowheads="1"/>
            </p:cNvSpPr>
            <p:nvPr userDrawn="1"/>
          </p:nvSpPr>
          <p:spPr bwMode="gray">
            <a:xfrm>
              <a:off x="3422" y="493"/>
              <a:ext cx="2338" cy="48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21176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72" name="Rectangle 48"/>
            <p:cNvSpPr>
              <a:spLocks noChangeArrowheads="1"/>
            </p:cNvSpPr>
            <p:nvPr userDrawn="1"/>
          </p:nvSpPr>
          <p:spPr bwMode="gray">
            <a:xfrm>
              <a:off x="3422" y="440"/>
              <a:ext cx="2338" cy="48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21176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73" name="Rectangle 49"/>
            <p:cNvSpPr>
              <a:spLocks noChangeArrowheads="1"/>
            </p:cNvSpPr>
            <p:nvPr userDrawn="1"/>
          </p:nvSpPr>
          <p:spPr bwMode="gray">
            <a:xfrm>
              <a:off x="3421" y="382"/>
              <a:ext cx="2338" cy="48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21176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74" name="Rectangle 50"/>
            <p:cNvSpPr>
              <a:spLocks noChangeArrowheads="1"/>
            </p:cNvSpPr>
            <p:nvPr userDrawn="1"/>
          </p:nvSpPr>
          <p:spPr bwMode="gray">
            <a:xfrm>
              <a:off x="3421" y="329"/>
              <a:ext cx="2338" cy="48"/>
            </a:xfrm>
            <a:prstGeom prst="rect">
              <a:avLst/>
            </a:prstGeom>
            <a:gradFill rotWithShape="1">
              <a:gsLst>
                <a:gs pos="0">
                  <a:schemeClr val="bg2"/>
                </a:gs>
                <a:gs pos="100000">
                  <a:schemeClr val="bg2">
                    <a:gamma/>
                    <a:tint val="21176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78" name="Freeform 54"/>
            <p:cNvSpPr>
              <a:spLocks/>
            </p:cNvSpPr>
            <p:nvPr userDrawn="1"/>
          </p:nvSpPr>
          <p:spPr bwMode="gray">
            <a:xfrm flipH="1">
              <a:off x="3346" y="288"/>
              <a:ext cx="48" cy="288"/>
            </a:xfrm>
            <a:custGeom>
              <a:avLst/>
              <a:gdLst/>
              <a:ahLst/>
              <a:cxnLst>
                <a:cxn ang="0">
                  <a:pos x="96" y="0"/>
                </a:cxn>
                <a:cxn ang="0">
                  <a:pos x="0" y="0"/>
                </a:cxn>
                <a:cxn ang="0">
                  <a:pos x="0" y="288"/>
                </a:cxn>
                <a:cxn ang="0">
                  <a:pos x="96" y="288"/>
                </a:cxn>
              </a:cxnLst>
              <a:rect l="0" t="0" r="r" b="b"/>
              <a:pathLst>
                <a:path w="96" h="288">
                  <a:moveTo>
                    <a:pt x="96" y="0"/>
                  </a:moveTo>
                  <a:lnTo>
                    <a:pt x="0" y="0"/>
                  </a:lnTo>
                  <a:lnTo>
                    <a:pt x="0" y="288"/>
                  </a:lnTo>
                  <a:lnTo>
                    <a:pt x="96" y="288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.bin"/><Relationship Id="rId13" Type="http://schemas.openxmlformats.org/officeDocument/2006/relationships/oleObject" Target="../embeddings/oleObject21.bin"/><Relationship Id="rId3" Type="http://schemas.openxmlformats.org/officeDocument/2006/relationships/slide" Target="slide12.xml"/><Relationship Id="rId7" Type="http://schemas.openxmlformats.org/officeDocument/2006/relationships/oleObject" Target="../embeddings/oleObject15.bin"/><Relationship Id="rId12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3.bin"/><Relationship Id="rId10" Type="http://schemas.openxmlformats.org/officeDocument/2006/relationships/oleObject" Target="../embeddings/oleObject18.bin"/><Relationship Id="rId4" Type="http://schemas.openxmlformats.org/officeDocument/2006/relationships/image" Target="../media/image6.png"/><Relationship Id="rId9" Type="http://schemas.openxmlformats.org/officeDocument/2006/relationships/oleObject" Target="../embeddings/oleObject17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slide" Target="slide14.xml"/><Relationship Id="rId7" Type="http://schemas.openxmlformats.org/officeDocument/2006/relationships/oleObject" Target="../embeddings/oleObject24.bin"/><Relationship Id="rId12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3.bin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2.bin"/><Relationship Id="rId10" Type="http://schemas.openxmlformats.org/officeDocument/2006/relationships/oleObject" Target="../embeddings/oleObject27.bin"/><Relationship Id="rId4" Type="http://schemas.openxmlformats.org/officeDocument/2006/relationships/image" Target="../media/image6.png"/><Relationship Id="rId9" Type="http://schemas.openxmlformats.org/officeDocument/2006/relationships/oleObject" Target="../embeddings/oleObject26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30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4.bin"/><Relationship Id="rId13" Type="http://schemas.openxmlformats.org/officeDocument/2006/relationships/oleObject" Target="../embeddings/oleObject39.bin"/><Relationship Id="rId3" Type="http://schemas.openxmlformats.org/officeDocument/2006/relationships/slide" Target="slide16.xml"/><Relationship Id="rId7" Type="http://schemas.openxmlformats.org/officeDocument/2006/relationships/oleObject" Target="../embeddings/oleObject33.bin"/><Relationship Id="rId12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2.bin"/><Relationship Id="rId11" Type="http://schemas.openxmlformats.org/officeDocument/2006/relationships/oleObject" Target="../embeddings/oleObject37.bin"/><Relationship Id="rId5" Type="http://schemas.openxmlformats.org/officeDocument/2006/relationships/oleObject" Target="../embeddings/oleObject31.bin"/><Relationship Id="rId10" Type="http://schemas.openxmlformats.org/officeDocument/2006/relationships/oleObject" Target="../embeddings/oleObject36.bin"/><Relationship Id="rId4" Type="http://schemas.openxmlformats.org/officeDocument/2006/relationships/image" Target="../media/image6.png"/><Relationship Id="rId9" Type="http://schemas.openxmlformats.org/officeDocument/2006/relationships/oleObject" Target="../embeddings/oleObject35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13" Type="http://schemas.openxmlformats.org/officeDocument/2006/relationships/oleObject" Target="../embeddings/oleObject48.bin"/><Relationship Id="rId3" Type="http://schemas.openxmlformats.org/officeDocument/2006/relationships/slide" Target="slide18.xml"/><Relationship Id="rId7" Type="http://schemas.openxmlformats.org/officeDocument/2006/relationships/oleObject" Target="../embeddings/oleObject42.bin"/><Relationship Id="rId12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1.bin"/><Relationship Id="rId11" Type="http://schemas.openxmlformats.org/officeDocument/2006/relationships/oleObject" Target="../embeddings/oleObject46.bin"/><Relationship Id="rId5" Type="http://schemas.openxmlformats.org/officeDocument/2006/relationships/oleObject" Target="../embeddings/oleObject40.bin"/><Relationship Id="rId10" Type="http://schemas.openxmlformats.org/officeDocument/2006/relationships/oleObject" Target="../embeddings/oleObject45.bin"/><Relationship Id="rId4" Type="http://schemas.openxmlformats.org/officeDocument/2006/relationships/image" Target="../media/image6.png"/><Relationship Id="rId9" Type="http://schemas.openxmlformats.org/officeDocument/2006/relationships/oleObject" Target="../embeddings/oleObject4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oleObject49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3.bin"/><Relationship Id="rId3" Type="http://schemas.openxmlformats.org/officeDocument/2006/relationships/slide" Target="slide20.xml"/><Relationship Id="rId7" Type="http://schemas.openxmlformats.org/officeDocument/2006/relationships/oleObject" Target="../embeddings/oleObject5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51.bin"/><Relationship Id="rId5" Type="http://schemas.openxmlformats.org/officeDocument/2006/relationships/oleObject" Target="../embeddings/oleObject50.bin"/><Relationship Id="rId4" Type="http://schemas.openxmlformats.org/officeDocument/2006/relationships/image" Target="../media/image6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oleObject" Target="../embeddings/oleObject1.bin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7.bin"/><Relationship Id="rId3" Type="http://schemas.openxmlformats.org/officeDocument/2006/relationships/slide" Target="slide22.xml"/><Relationship Id="rId7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5.bin"/><Relationship Id="rId5" Type="http://schemas.openxmlformats.org/officeDocument/2006/relationships/oleObject" Target="../embeddings/oleObject54.bin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1.bin"/><Relationship Id="rId3" Type="http://schemas.openxmlformats.org/officeDocument/2006/relationships/slide" Target="slide24.xml"/><Relationship Id="rId7" Type="http://schemas.openxmlformats.org/officeDocument/2006/relationships/oleObject" Target="../embeddings/oleObject6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59.bin"/><Relationship Id="rId5" Type="http://schemas.openxmlformats.org/officeDocument/2006/relationships/oleObject" Target="../embeddings/oleObject58.bin"/><Relationship Id="rId10" Type="http://schemas.openxmlformats.org/officeDocument/2006/relationships/oleObject" Target="../embeddings/oleObject63.bin"/><Relationship Id="rId4" Type="http://schemas.openxmlformats.org/officeDocument/2006/relationships/image" Target="../media/image6.png"/><Relationship Id="rId9" Type="http://schemas.openxmlformats.org/officeDocument/2006/relationships/oleObject" Target="../embeddings/oleObject62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64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" Target="slide2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65.bin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oshkolu.ru/user/vladislava22/" TargetMode="External"/><Relationship Id="rId2" Type="http://schemas.openxmlformats.org/officeDocument/2006/relationships/hyperlink" Target="http://900igr.net/kartinki/ped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8.bin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7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59632" y="404664"/>
            <a:ext cx="6480175" cy="2808287"/>
          </a:xfrm>
          <a:noFill/>
          <a:ln w="38100">
            <a:noFill/>
          </a:ln>
        </p:spPr>
        <p:txBody>
          <a:bodyPr/>
          <a:lstStyle/>
          <a:p>
            <a:pPr algn="ctr" eaLnBrk="1" hangingPunct="1">
              <a:defRPr/>
            </a:pPr>
            <a:r>
              <a:rPr lang="ru-RU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ОГЭ</a:t>
            </a:r>
            <a:r>
              <a:rPr lang="en-US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Модуль «АЛГЕБРА»</a:t>
            </a:r>
            <a:br>
              <a:rPr lang="ru-RU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№</a:t>
            </a:r>
            <a:r>
              <a:rPr lang="en-US" sz="48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endParaRPr lang="ru-RU" sz="48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1520" y="4365104"/>
            <a:ext cx="8569374" cy="2057400"/>
          </a:xfrm>
        </p:spPr>
        <p:txBody>
          <a:bodyPr/>
          <a:lstStyle/>
          <a:p>
            <a:pPr eaLnBrk="1" hangingPunct="1">
              <a:defRPr/>
            </a:pPr>
            <a:endParaRPr lang="ru-RU" dirty="0" smtClean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4608512" cy="648072"/>
          </a:xfr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Модуль</a:t>
            </a:r>
            <a:r>
              <a:rPr lang="en-US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«Алгебра» №2</a:t>
            </a:r>
            <a:endParaRPr lang="ru-RU" sz="2800" b="1" dirty="0"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Рамка 5">
            <a:hlinkClick r:id="" action="ppaction://hlinkshowjump?jump=nextslide"/>
          </p:cNvPr>
          <p:cNvSpPr/>
          <p:nvPr/>
        </p:nvSpPr>
        <p:spPr>
          <a:xfrm flipH="1">
            <a:off x="6228184" y="332656"/>
            <a:ext cx="2736304" cy="648072"/>
          </a:xfrm>
          <a:prstGeom prst="frame">
            <a:avLst>
              <a:gd name="adj1" fmla="val 18285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ru-RU" sz="2400" b="1" dirty="0">
                <a:ln w="50800"/>
                <a:solidFill>
                  <a:schemeClr val="bg1">
                    <a:shade val="50000"/>
                  </a:schemeClr>
                </a:solidFill>
                <a:hlinkClick r:id="" action="ppaction://hlinkshowjump?jump=nextslide"/>
              </a:rPr>
              <a:t>Повторение</a:t>
            </a:r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(3)</a:t>
            </a:r>
            <a:endParaRPr lang="ru-RU" sz="2400" b="1" dirty="0">
              <a:ln w="5080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Управляющая кнопка: далее 20">
            <a:hlinkClick r:id="rId3" action="ppaction://hlinksldjump" highlightClick="1"/>
          </p:cNvPr>
          <p:cNvSpPr/>
          <p:nvPr/>
        </p:nvSpPr>
        <p:spPr>
          <a:xfrm>
            <a:off x="7668344" y="6021288"/>
            <a:ext cx="754063" cy="720725"/>
          </a:xfrm>
          <a:prstGeom prst="actionButtonForwardNex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19" name="Номер слайда 9"/>
          <p:cNvSpPr txBox="1">
            <a:spLocks/>
          </p:cNvSpPr>
          <p:nvPr/>
        </p:nvSpPr>
        <p:spPr>
          <a:xfrm>
            <a:off x="8532440" y="6453336"/>
            <a:ext cx="504825" cy="288032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07BC511-9F73-4078-83DD-3D830F4D5332}" type="slidenum">
              <a:rPr lang="ru-RU" sz="1600" b="1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ru-RU" sz="1600" b="1" dirty="0">
              <a:solidFill>
                <a:schemeClr val="accent4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07504" y="1124744"/>
            <a:ext cx="3960440" cy="648072"/>
          </a:xfrm>
          <a:prstGeom prst="roundRect">
            <a:avLst>
              <a:gd name="adj" fmla="val 2211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Найдите координату точки А.</a:t>
            </a:r>
            <a:endParaRPr lang="ru-RU" sz="2400" b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29" name="Rectangle 3"/>
          <p:cNvSpPr>
            <a:spLocks noGrp="1" noChangeArrowheads="1"/>
          </p:cNvSpPr>
          <p:nvPr/>
        </p:nvSpPr>
        <p:spPr bwMode="auto">
          <a:xfrm>
            <a:off x="2267744" y="6021288"/>
            <a:ext cx="5256584" cy="717203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x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80000"/>
              </a:lnSpc>
              <a:defRPr/>
            </a:pPr>
            <a:endParaRPr lang="ru-RU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80000"/>
              </a:lnSpc>
              <a:defRPr/>
            </a:pPr>
            <a:endParaRPr lang="ru-RU" sz="1400" b="1" dirty="0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lnSpc>
                <a:spcPct val="80000"/>
              </a:lnSpc>
              <a:defRPr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1)-5;  2)-21;  3)1,75 </a:t>
            </a: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4860032" y="1268760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53" name="Содержимое 52"/>
          <p:cNvSpPr>
            <a:spLocks noGrp="1"/>
          </p:cNvSpPr>
          <p:nvPr>
            <p:ph idx="1"/>
          </p:nvPr>
        </p:nvSpPr>
        <p:spPr>
          <a:xfrm>
            <a:off x="5364088" y="1124744"/>
            <a:ext cx="864096" cy="2304256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ru-RU" sz="1800" b="1" dirty="0" smtClean="0">
                <a:latin typeface="Arial Narrow" pitchFamily="34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endParaRPr lang="ru-RU" sz="1800" b="1" dirty="0" smtClean="0">
              <a:latin typeface="Arial Narrow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1800" b="1" dirty="0" smtClean="0">
                <a:latin typeface="Arial Narrow" pitchFamily="34" charset="0"/>
              </a:rPr>
              <a:t>.</a:t>
            </a:r>
          </a:p>
          <a:p>
            <a:pPr marL="457200" indent="-457200">
              <a:buFont typeface="+mj-lt"/>
              <a:buAutoNum type="arabicPeriod"/>
            </a:pPr>
            <a:endParaRPr lang="ru-RU" sz="1800" b="1" dirty="0" smtClean="0">
              <a:latin typeface="Arial Narrow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sz="1800" b="1" dirty="0" smtClean="0">
                <a:latin typeface="Arial Narrow" pitchFamily="34" charset="0"/>
              </a:rPr>
              <a:t>.</a:t>
            </a:r>
            <a:endParaRPr lang="ru-RU" sz="1800" b="1" dirty="0">
              <a:latin typeface="Arial Narrow" pitchFamily="34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752" y="6093296"/>
            <a:ext cx="72008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Прямая со стрелкой 11"/>
          <p:cNvCxnSpPr/>
          <p:nvPr/>
        </p:nvCxnSpPr>
        <p:spPr>
          <a:xfrm>
            <a:off x="5724128" y="1556792"/>
            <a:ext cx="316835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14" name="Object 7"/>
          <p:cNvGraphicFramePr>
            <a:graphicFrameLocks noChangeAspect="1"/>
          </p:cNvGraphicFramePr>
          <p:nvPr/>
        </p:nvGraphicFramePr>
        <p:xfrm>
          <a:off x="6228184" y="1124744"/>
          <a:ext cx="333375" cy="349250"/>
        </p:xfrm>
        <a:graphic>
          <a:graphicData uri="http://schemas.openxmlformats.org/presentationml/2006/ole">
            <p:oleObj spid="_x0000_s24579" name="Формула" r:id="rId5" imgW="164880" imgH="164880" progId="Equation.3">
              <p:embed/>
            </p:oleObj>
          </a:graphicData>
        </a:graphic>
      </p:graphicFrame>
      <p:cxnSp>
        <p:nvCxnSpPr>
          <p:cNvPr id="18" name="Прямая соединительная линия 17"/>
          <p:cNvCxnSpPr/>
          <p:nvPr/>
        </p:nvCxnSpPr>
        <p:spPr>
          <a:xfrm flipV="1">
            <a:off x="7452320" y="1484784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6372200" y="1484784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6732240" y="1484784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V="1">
            <a:off x="8532440" y="1484784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7092280" y="1484784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V="1">
            <a:off x="7812360" y="1484784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8172400" y="1484784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V="1">
            <a:off x="6012160" y="1484784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8460432" y="1052736"/>
          <a:ext cx="177800" cy="347663"/>
        </p:xfrm>
        <a:graphic>
          <a:graphicData uri="http://schemas.openxmlformats.org/presentationml/2006/ole">
            <p:oleObj spid="_x0000_s24580" name="Формула" r:id="rId6" imgW="88560" imgH="164880" progId="Equation.3">
              <p:embed/>
            </p:oleObj>
          </a:graphicData>
        </a:graphic>
      </p:graphicFrame>
      <p:graphicFrame>
        <p:nvGraphicFramePr>
          <p:cNvPr id="3" name="Object 5"/>
          <p:cNvGraphicFramePr>
            <a:graphicFrameLocks noChangeAspect="1"/>
          </p:cNvGraphicFramePr>
          <p:nvPr/>
        </p:nvGraphicFramePr>
        <p:xfrm>
          <a:off x="8027168" y="1052736"/>
          <a:ext cx="254000" cy="374650"/>
        </p:xfrm>
        <a:graphic>
          <a:graphicData uri="http://schemas.openxmlformats.org/presentationml/2006/ole">
            <p:oleObj spid="_x0000_s24581" name="Формула" r:id="rId7" imgW="126720" imgH="177480" progId="Equation.3">
              <p:embed/>
            </p:oleObj>
          </a:graphicData>
        </a:graphic>
      </p:graphicFrame>
      <p:sp>
        <p:nvSpPr>
          <p:cNvPr id="36" name="Овал 35"/>
          <p:cNvSpPr/>
          <p:nvPr/>
        </p:nvSpPr>
        <p:spPr>
          <a:xfrm>
            <a:off x="6300192" y="1484784"/>
            <a:ext cx="152400" cy="1524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37" name="Прямая со стрелкой 36"/>
          <p:cNvCxnSpPr/>
          <p:nvPr/>
        </p:nvCxnSpPr>
        <p:spPr>
          <a:xfrm>
            <a:off x="5724128" y="2204864"/>
            <a:ext cx="316835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38" name="Object 7"/>
          <p:cNvGraphicFramePr>
            <a:graphicFrameLocks noChangeAspect="1"/>
          </p:cNvGraphicFramePr>
          <p:nvPr/>
        </p:nvGraphicFramePr>
        <p:xfrm>
          <a:off x="7308304" y="1772816"/>
          <a:ext cx="333375" cy="349250"/>
        </p:xfrm>
        <a:graphic>
          <a:graphicData uri="http://schemas.openxmlformats.org/presentationml/2006/ole">
            <p:oleObj spid="_x0000_s24582" name="Формула" r:id="rId8" imgW="164880" imgH="164880" progId="Equation.3">
              <p:embed/>
            </p:oleObj>
          </a:graphicData>
        </a:graphic>
      </p:graphicFrame>
      <p:cxnSp>
        <p:nvCxnSpPr>
          <p:cNvPr id="39" name="Прямая соединительная линия 38"/>
          <p:cNvCxnSpPr/>
          <p:nvPr/>
        </p:nvCxnSpPr>
        <p:spPr>
          <a:xfrm flipV="1">
            <a:off x="7452320" y="2132856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6372200" y="2132856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V="1">
            <a:off x="6732240" y="2132856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 flipV="1">
            <a:off x="8532440" y="2132856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 flipV="1">
            <a:off x="7092280" y="2132856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V="1">
            <a:off x="7812360" y="2132856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V="1">
            <a:off x="8172400" y="2132856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V="1">
            <a:off x="6012160" y="2132856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47" name="Object 4"/>
          <p:cNvGraphicFramePr>
            <a:graphicFrameLocks noChangeAspect="1"/>
          </p:cNvGraphicFramePr>
          <p:nvPr/>
        </p:nvGraphicFramePr>
        <p:xfrm>
          <a:off x="8388424" y="1772816"/>
          <a:ext cx="381000" cy="374650"/>
        </p:xfrm>
        <a:graphic>
          <a:graphicData uri="http://schemas.openxmlformats.org/presentationml/2006/ole">
            <p:oleObj spid="_x0000_s24583" name="Формула" r:id="rId9" imgW="190440" imgH="177480" progId="Equation.3">
              <p:embed/>
            </p:oleObj>
          </a:graphicData>
        </a:graphic>
      </p:graphicFrame>
      <p:graphicFrame>
        <p:nvGraphicFramePr>
          <p:cNvPr id="48" name="Object 5"/>
          <p:cNvGraphicFramePr>
            <a:graphicFrameLocks noChangeAspect="1"/>
          </p:cNvGraphicFramePr>
          <p:nvPr/>
        </p:nvGraphicFramePr>
        <p:xfrm>
          <a:off x="5652120" y="1772816"/>
          <a:ext cx="533400" cy="374650"/>
        </p:xfrm>
        <a:graphic>
          <a:graphicData uri="http://schemas.openxmlformats.org/presentationml/2006/ole">
            <p:oleObj spid="_x0000_s24584" name="Формула" r:id="rId10" imgW="266400" imgH="177480" progId="Equation.3">
              <p:embed/>
            </p:oleObj>
          </a:graphicData>
        </a:graphic>
      </p:graphicFrame>
      <p:sp>
        <p:nvSpPr>
          <p:cNvPr id="49" name="Овал 48"/>
          <p:cNvSpPr/>
          <p:nvPr/>
        </p:nvSpPr>
        <p:spPr>
          <a:xfrm>
            <a:off x="7380312" y="2132856"/>
            <a:ext cx="152400" cy="1524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cxnSp>
        <p:nvCxnSpPr>
          <p:cNvPr id="50" name="Прямая со стрелкой 49"/>
          <p:cNvCxnSpPr/>
          <p:nvPr/>
        </p:nvCxnSpPr>
        <p:spPr>
          <a:xfrm>
            <a:off x="5724128" y="2852936"/>
            <a:ext cx="316835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51" name="Object 7"/>
          <p:cNvGraphicFramePr>
            <a:graphicFrameLocks noChangeAspect="1"/>
          </p:cNvGraphicFramePr>
          <p:nvPr/>
        </p:nvGraphicFramePr>
        <p:xfrm>
          <a:off x="8460432" y="2420888"/>
          <a:ext cx="333375" cy="349250"/>
        </p:xfrm>
        <a:graphic>
          <a:graphicData uri="http://schemas.openxmlformats.org/presentationml/2006/ole">
            <p:oleObj spid="_x0000_s24585" name="Формула" r:id="rId11" imgW="164880" imgH="164880" progId="Equation.3">
              <p:embed/>
            </p:oleObj>
          </a:graphicData>
        </a:graphic>
      </p:graphicFrame>
      <p:cxnSp>
        <p:nvCxnSpPr>
          <p:cNvPr id="54" name="Прямая соединительная линия 53"/>
          <p:cNvCxnSpPr/>
          <p:nvPr/>
        </p:nvCxnSpPr>
        <p:spPr>
          <a:xfrm flipV="1">
            <a:off x="7524328" y="278092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flipV="1">
            <a:off x="6444208" y="278092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V="1">
            <a:off x="6804248" y="278092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V="1">
            <a:off x="8604448" y="278092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7164288" y="278092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flipV="1">
            <a:off x="7884368" y="278092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flipV="1">
            <a:off x="8244408" y="278092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V="1">
            <a:off x="6084168" y="278092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62" name="Object 4"/>
          <p:cNvGraphicFramePr>
            <a:graphicFrameLocks noChangeAspect="1"/>
          </p:cNvGraphicFramePr>
          <p:nvPr/>
        </p:nvGraphicFramePr>
        <p:xfrm>
          <a:off x="7452320" y="2420888"/>
          <a:ext cx="177800" cy="347663"/>
        </p:xfrm>
        <a:graphic>
          <a:graphicData uri="http://schemas.openxmlformats.org/presentationml/2006/ole">
            <p:oleObj spid="_x0000_s24586" name="Формула" r:id="rId12" imgW="88560" imgH="164880" progId="Equation.3">
              <p:embed/>
            </p:oleObj>
          </a:graphicData>
        </a:graphic>
      </p:graphicFrame>
      <p:graphicFrame>
        <p:nvGraphicFramePr>
          <p:cNvPr id="63" name="Object 5"/>
          <p:cNvGraphicFramePr>
            <a:graphicFrameLocks noChangeAspect="1"/>
          </p:cNvGraphicFramePr>
          <p:nvPr/>
        </p:nvGraphicFramePr>
        <p:xfrm>
          <a:off x="5940152" y="2420888"/>
          <a:ext cx="254000" cy="374650"/>
        </p:xfrm>
        <a:graphic>
          <a:graphicData uri="http://schemas.openxmlformats.org/presentationml/2006/ole">
            <p:oleObj spid="_x0000_s24587" name="Формула" r:id="rId13" imgW="126720" imgH="177480" progId="Equation.3">
              <p:embed/>
            </p:oleObj>
          </a:graphicData>
        </a:graphic>
      </p:graphicFrame>
      <p:sp>
        <p:nvSpPr>
          <p:cNvPr id="64" name="Овал 63"/>
          <p:cNvSpPr/>
          <p:nvPr/>
        </p:nvSpPr>
        <p:spPr>
          <a:xfrm>
            <a:off x="8532440" y="2780928"/>
            <a:ext cx="152400" cy="1524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5" name="Содержимое 52"/>
          <p:cNvSpPr txBox="1">
            <a:spLocks/>
          </p:cNvSpPr>
          <p:nvPr/>
        </p:nvSpPr>
        <p:spPr bwMode="auto">
          <a:xfrm>
            <a:off x="0" y="1844824"/>
            <a:ext cx="468052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tabLst/>
              <a:defRPr/>
            </a:pPr>
            <a:r>
              <a:rPr lang="ru-RU" sz="2400" b="1" kern="0" dirty="0" smtClean="0">
                <a:solidFill>
                  <a:srgbClr val="000000"/>
                </a:solidFill>
                <a:latin typeface="Arial Narrow" pitchFamily="34" charset="0"/>
              </a:rPr>
              <a:t>1.Так как точка А находится левее нуля на 5 единичных отрезков, то ее координата равна -5.</a:t>
            </a:r>
            <a:endParaRPr kumimoji="0" lang="ru-RU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pitchFamily="34" charset="0"/>
            </a:endParaRPr>
          </a:p>
        </p:txBody>
      </p:sp>
      <p:sp>
        <p:nvSpPr>
          <p:cNvPr id="66" name="Содержимое 52"/>
          <p:cNvSpPr txBox="1">
            <a:spLocks/>
          </p:cNvSpPr>
          <p:nvPr/>
        </p:nvSpPr>
        <p:spPr bwMode="auto">
          <a:xfrm>
            <a:off x="0" y="2996952"/>
            <a:ext cx="89289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tabLst/>
              <a:defRPr/>
            </a:pPr>
            <a:r>
              <a:rPr lang="en-US" sz="2400" b="1" kern="0" dirty="0" smtClean="0">
                <a:solidFill>
                  <a:srgbClr val="000000"/>
                </a:solidFill>
                <a:latin typeface="Arial Narrow" pitchFamily="34" charset="0"/>
              </a:rPr>
              <a:t>2</a:t>
            </a:r>
            <a:r>
              <a:rPr lang="ru-RU" sz="2400" b="1" kern="0" dirty="0" smtClean="0">
                <a:solidFill>
                  <a:srgbClr val="000000"/>
                </a:solidFill>
                <a:latin typeface="Arial Narrow" pitchFamily="34" charset="0"/>
              </a:rPr>
              <a:t>.Так как</a:t>
            </a:r>
            <a:r>
              <a:rPr lang="en-US" sz="2400" b="1" kern="0" dirty="0" smtClean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ru-RU" sz="2400" b="1" kern="0" dirty="0" smtClean="0">
                <a:solidFill>
                  <a:srgbClr val="000000"/>
                </a:solidFill>
                <a:latin typeface="Arial Narrow" pitchFamily="34" charset="0"/>
              </a:rPr>
              <a:t>между числами -3 и -45 семь делений, то цена деления равна 6. Т.е. (-3-(-45)):7=6</a:t>
            </a:r>
          </a:p>
          <a:p>
            <a:pPr marL="457200" lvl="0" indent="-457200">
              <a:spcBef>
                <a:spcPct val="20000"/>
              </a:spcBef>
              <a:buClr>
                <a:schemeClr val="tx2"/>
              </a:buClr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</a:rPr>
              <a:t>    А т. к. точка А правее числа -45 на четыре</a:t>
            </a:r>
            <a:r>
              <a:rPr kumimoji="0" lang="ru-RU" sz="24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</a:rPr>
              <a:t> деления, то –45+6</a:t>
            </a:r>
            <a:r>
              <a:rPr kumimoji="0" lang="ru-RU" sz="24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cs typeface="Calibri"/>
              </a:rPr>
              <a:t>∙4=</a:t>
            </a:r>
            <a:r>
              <a:rPr lang="ru-RU" sz="2400" b="1" kern="0" dirty="0" smtClean="0">
                <a:solidFill>
                  <a:srgbClr val="000000"/>
                </a:solidFill>
                <a:latin typeface="Arial Narrow" pitchFamily="34" charset="0"/>
              </a:rPr>
              <a:t>–</a:t>
            </a:r>
            <a:r>
              <a:rPr kumimoji="0" lang="ru-RU" sz="24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  <a:cs typeface="Calibri"/>
              </a:rPr>
              <a:t>21</a:t>
            </a:r>
            <a:endParaRPr kumimoji="0" lang="ru-RU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pitchFamily="34" charset="0"/>
            </a:endParaRPr>
          </a:p>
        </p:txBody>
      </p:sp>
      <p:sp>
        <p:nvSpPr>
          <p:cNvPr id="71" name="Управляющая кнопка: далее 70">
            <a:hlinkClick r:id="" action="ppaction://hlinkshowjump?jump=nextslide" highlightClick="1"/>
          </p:cNvPr>
          <p:cNvSpPr/>
          <p:nvPr/>
        </p:nvSpPr>
        <p:spPr>
          <a:xfrm>
            <a:off x="4860032" y="1844824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72" name="Управляющая кнопка: далее 71">
            <a:hlinkClick r:id="" action="ppaction://hlinkshowjump?jump=nextslide" highlightClick="1"/>
          </p:cNvPr>
          <p:cNvSpPr/>
          <p:nvPr/>
        </p:nvSpPr>
        <p:spPr>
          <a:xfrm>
            <a:off x="4860032" y="2420888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73" name="Содержимое 52"/>
          <p:cNvSpPr txBox="1">
            <a:spLocks/>
          </p:cNvSpPr>
          <p:nvPr/>
        </p:nvSpPr>
        <p:spPr bwMode="auto">
          <a:xfrm>
            <a:off x="0" y="4221088"/>
            <a:ext cx="9144000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tabLst/>
              <a:defRPr/>
            </a:pPr>
            <a:r>
              <a:rPr lang="ru-RU" sz="2400" b="1" kern="0" dirty="0" smtClean="0">
                <a:solidFill>
                  <a:srgbClr val="000000"/>
                </a:solidFill>
                <a:latin typeface="Arial Narrow" pitchFamily="34" charset="0"/>
              </a:rPr>
              <a:t>3.Так как точка А находится правее нуля, то ее координата «+».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tabLst/>
              <a:defRPr/>
            </a:pP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</a:rPr>
              <a:t>   Так</a:t>
            </a:r>
            <a:r>
              <a:rPr kumimoji="0" lang="ru-RU" sz="2400" b="1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</a:rPr>
              <a:t> как</a:t>
            </a: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</a:rPr>
              <a:t> единичный отрезок имеет четыре деления, то цена деления равна 1:4=0,25.</a:t>
            </a: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Tx/>
              <a:tabLst/>
              <a:defRPr/>
            </a:pPr>
            <a:r>
              <a:rPr lang="ru-RU" sz="2400" b="1" kern="0" dirty="0" smtClean="0">
                <a:solidFill>
                  <a:srgbClr val="000000"/>
                </a:solidFill>
                <a:latin typeface="Arial Narrow" pitchFamily="34" charset="0"/>
              </a:rPr>
              <a:t>   </a:t>
            </a: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34" charset="0"/>
              </a:rPr>
              <a:t>Так как от единицы до числа А три деления, то А имеет координату 1+0,25</a:t>
            </a:r>
            <a:r>
              <a:rPr kumimoji="0" lang="ru-RU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cs typeface="Calibri"/>
              </a:rPr>
              <a:t>∙3=1,75</a:t>
            </a:r>
            <a:endParaRPr kumimoji="0" lang="ru-RU" sz="24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 Narrow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4536504" cy="648072"/>
          </a:xfr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Повторение (подсказка)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668344" y="6453336"/>
            <a:ext cx="1008310" cy="288031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fld id="{FFDCC7B5-6DFD-427D-8B90-62C028F4D2A3}" type="slidenum">
              <a:rPr lang="ru-RU" sz="1600" b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11</a:t>
            </a:fld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Управляющая кнопка: домой 14">
            <a:hlinkClick r:id="" action="ppaction://hlinkshowjump?jump=previousslide" highlightClick="1"/>
          </p:cNvPr>
          <p:cNvSpPr/>
          <p:nvPr/>
        </p:nvSpPr>
        <p:spPr>
          <a:xfrm>
            <a:off x="8100392" y="116632"/>
            <a:ext cx="886396" cy="910208"/>
          </a:xfrm>
          <a:prstGeom prst="actionButtonHome">
            <a:avLst/>
          </a:prstGeom>
          <a:gradFill flip="none" rotWithShape="1">
            <a:gsLst>
              <a:gs pos="0">
                <a:schemeClr val="accent5">
                  <a:shade val="51000"/>
                  <a:satMod val="130000"/>
                </a:schemeClr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Пятиугольник 15"/>
          <p:cNvSpPr/>
          <p:nvPr/>
        </p:nvSpPr>
        <p:spPr>
          <a:xfrm>
            <a:off x="179512" y="1124744"/>
            <a:ext cx="8064500" cy="1081087"/>
          </a:xfrm>
          <a:prstGeom prst="homePlat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На координатной (числовой) прямой числа, которые лежат левее нуля, называются отрицательными.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7" name="Управляющая кнопка: домой 16">
            <a:hlinkClick r:id="" action="ppaction://hlinkshowjump?jump=previousslide" highlightClick="1"/>
          </p:cNvPr>
          <p:cNvSpPr/>
          <p:nvPr/>
        </p:nvSpPr>
        <p:spPr>
          <a:xfrm>
            <a:off x="8316416" y="1340768"/>
            <a:ext cx="681037" cy="64770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88640"/>
            <a:ext cx="960107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ятиугольник 7"/>
          <p:cNvSpPr/>
          <p:nvPr/>
        </p:nvSpPr>
        <p:spPr>
          <a:xfrm>
            <a:off x="179512" y="2348880"/>
            <a:ext cx="8064500" cy="1081087"/>
          </a:xfrm>
          <a:prstGeom prst="homePlat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На координатной (числовой) прямой ценой деления называется длина каждого деления в единичных отрезках.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9" name="Управляющая кнопка: домой 8">
            <a:hlinkClick r:id="" action="ppaction://hlinkshowjump?jump=previousslide" highlightClick="1"/>
          </p:cNvPr>
          <p:cNvSpPr/>
          <p:nvPr/>
        </p:nvSpPr>
        <p:spPr>
          <a:xfrm>
            <a:off x="8316416" y="2564904"/>
            <a:ext cx="681037" cy="64770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Пятиугольник 9"/>
          <p:cNvSpPr/>
          <p:nvPr/>
        </p:nvSpPr>
        <p:spPr>
          <a:xfrm>
            <a:off x="179512" y="3573016"/>
            <a:ext cx="8064500" cy="1081087"/>
          </a:xfrm>
          <a:prstGeom prst="homePlat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На координатной (числовой) прямой числа, которые лежат правее нуля, называются положительными.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1" name="Управляющая кнопка: домой 10">
            <a:hlinkClick r:id="" action="ppaction://hlinkshowjump?jump=previousslide" highlightClick="1"/>
          </p:cNvPr>
          <p:cNvSpPr/>
          <p:nvPr/>
        </p:nvSpPr>
        <p:spPr>
          <a:xfrm>
            <a:off x="8316416" y="3789040"/>
            <a:ext cx="681037" cy="64770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4608512" cy="648072"/>
          </a:xfr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Модуль</a:t>
            </a:r>
            <a:r>
              <a:rPr lang="en-US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«Алгебра» №2</a:t>
            </a:r>
            <a:endParaRPr lang="ru-RU" sz="2800" b="1" dirty="0"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Рамка 5">
            <a:hlinkClick r:id="" action="ppaction://hlinkshowjump?jump=nextslide"/>
          </p:cNvPr>
          <p:cNvSpPr/>
          <p:nvPr/>
        </p:nvSpPr>
        <p:spPr>
          <a:xfrm flipH="1">
            <a:off x="6228184" y="332656"/>
            <a:ext cx="2736304" cy="648072"/>
          </a:xfrm>
          <a:prstGeom prst="frame">
            <a:avLst>
              <a:gd name="adj1" fmla="val 18285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ru-RU" sz="2400" b="1" dirty="0">
                <a:ln w="50800"/>
                <a:solidFill>
                  <a:schemeClr val="bg1">
                    <a:shade val="50000"/>
                  </a:schemeClr>
                </a:solidFill>
                <a:hlinkClick r:id="" action="ppaction://hlinkshowjump?jump=nextslide"/>
              </a:rPr>
              <a:t>Повторение</a:t>
            </a:r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(3)</a:t>
            </a:r>
            <a:endParaRPr lang="ru-RU" sz="2400" b="1" dirty="0">
              <a:ln w="5080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Управляющая кнопка: далее 20">
            <a:hlinkClick r:id="rId3" action="ppaction://hlinksldjump" highlightClick="1"/>
          </p:cNvPr>
          <p:cNvSpPr/>
          <p:nvPr/>
        </p:nvSpPr>
        <p:spPr>
          <a:xfrm>
            <a:off x="7668344" y="6021288"/>
            <a:ext cx="754063" cy="720725"/>
          </a:xfrm>
          <a:prstGeom prst="actionButtonForwardNex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19" name="Номер слайда 9"/>
          <p:cNvSpPr txBox="1">
            <a:spLocks/>
          </p:cNvSpPr>
          <p:nvPr/>
        </p:nvSpPr>
        <p:spPr>
          <a:xfrm>
            <a:off x="8532440" y="6453336"/>
            <a:ext cx="504825" cy="288032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07BC511-9F73-4078-83DD-3D830F4D5332}" type="slidenum">
              <a:rPr lang="ru-RU" sz="1600" b="1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ru-RU" sz="1600" b="1" dirty="0">
              <a:solidFill>
                <a:schemeClr val="accent4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07504" y="1124744"/>
            <a:ext cx="6696744" cy="864096"/>
          </a:xfrm>
          <a:prstGeom prst="roundRect">
            <a:avLst>
              <a:gd name="adj" fmla="val 2211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На координатной прямой отмечено числа а и </a:t>
            </a: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</a:rPr>
              <a:t>b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. </a:t>
            </a:r>
          </a:p>
          <a:p>
            <a:pPr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Из следующих неравенств выберите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неверное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:</a:t>
            </a:r>
            <a:endParaRPr lang="ru-RU" sz="2400" b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29" name="Rectangle 3"/>
          <p:cNvSpPr>
            <a:spLocks noGrp="1" noChangeArrowheads="1"/>
          </p:cNvSpPr>
          <p:nvPr/>
        </p:nvSpPr>
        <p:spPr bwMode="auto">
          <a:xfrm>
            <a:off x="3995936" y="6021288"/>
            <a:ext cx="3528392" cy="717203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x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80000"/>
              </a:lnSpc>
              <a:defRPr/>
            </a:pPr>
            <a:endParaRPr lang="ru-RU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80000"/>
              </a:lnSpc>
              <a:defRPr/>
            </a:pPr>
            <a:endParaRPr lang="ru-RU" sz="1400" b="1" dirty="0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</a:t>
            </a: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683568" y="3068960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53" name="Содержимое 52"/>
          <p:cNvSpPr>
            <a:spLocks noGrp="1"/>
          </p:cNvSpPr>
          <p:nvPr>
            <p:ph idx="1"/>
          </p:nvPr>
        </p:nvSpPr>
        <p:spPr>
          <a:xfrm>
            <a:off x="3419872" y="2204864"/>
            <a:ext cx="2880320" cy="504056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Исходя из рисунка:</a:t>
            </a:r>
            <a:endParaRPr lang="ru-RU" sz="2400" b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6093296"/>
            <a:ext cx="72008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Скругленный прямоугольник 11"/>
          <p:cNvSpPr/>
          <p:nvPr/>
        </p:nvSpPr>
        <p:spPr>
          <a:xfrm>
            <a:off x="6948264" y="1124744"/>
            <a:ext cx="2088232" cy="2376264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buFont typeface="+mj-lt"/>
              <a:buAutoNum type="arabicPeriod"/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а  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&lt; </a:t>
            </a: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b</a:t>
            </a: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.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–а &gt;</a:t>
            </a: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 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–</a:t>
            </a: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b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 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.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ru-RU" sz="2400" b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179512" y="2492896"/>
            <a:ext cx="273630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1259632" y="2420888"/>
            <a:ext cx="152400" cy="1524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15" name="Object 6"/>
          <p:cNvGraphicFramePr>
            <a:graphicFrameLocks noChangeAspect="1"/>
          </p:cNvGraphicFramePr>
          <p:nvPr/>
        </p:nvGraphicFramePr>
        <p:xfrm>
          <a:off x="1403648" y="2060848"/>
          <a:ext cx="177800" cy="347662"/>
        </p:xfrm>
        <a:graphic>
          <a:graphicData uri="http://schemas.openxmlformats.org/presentationml/2006/ole">
            <p:oleObj spid="_x0000_s31746" name="Формула" r:id="rId5" imgW="88560" imgH="164880" progId="Equation.3">
              <p:embed/>
            </p:oleObj>
          </a:graphicData>
        </a:graphic>
      </p:graphicFrame>
      <p:graphicFrame>
        <p:nvGraphicFramePr>
          <p:cNvPr id="16" name="Object 7"/>
          <p:cNvGraphicFramePr>
            <a:graphicFrameLocks noChangeAspect="1"/>
          </p:cNvGraphicFramePr>
          <p:nvPr/>
        </p:nvGraphicFramePr>
        <p:xfrm>
          <a:off x="1187624" y="2132856"/>
          <a:ext cx="255588" cy="295275"/>
        </p:xfrm>
        <a:graphic>
          <a:graphicData uri="http://schemas.openxmlformats.org/presentationml/2006/ole">
            <p:oleObj spid="_x0000_s31747" name="Формула" r:id="rId6" imgW="126720" imgH="139680" progId="Equation.3">
              <p:embed/>
            </p:oleObj>
          </a:graphicData>
        </a:graphic>
      </p:graphicFrame>
      <p:cxnSp>
        <p:nvCxnSpPr>
          <p:cNvPr id="23" name="Прямая соединительная линия 22"/>
          <p:cNvCxnSpPr/>
          <p:nvPr/>
        </p:nvCxnSpPr>
        <p:spPr>
          <a:xfrm flipV="1">
            <a:off x="323528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899592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1475656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V="1">
            <a:off x="2051720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V="1">
            <a:off x="2627784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55576" y="2060848"/>
          <a:ext cx="254000" cy="374650"/>
        </p:xfrm>
        <a:graphic>
          <a:graphicData uri="http://schemas.openxmlformats.org/presentationml/2006/ole">
            <p:oleObj spid="_x0000_s31748" name="Формула" r:id="rId7" imgW="126720" imgH="177480" progId="Equation.3">
              <p:embed/>
            </p:oleObj>
          </a:graphicData>
        </a:graphic>
      </p:graphicFrame>
      <p:sp>
        <p:nvSpPr>
          <p:cNvPr id="41" name="Скругленный прямоугольник 40"/>
          <p:cNvSpPr/>
          <p:nvPr/>
        </p:nvSpPr>
        <p:spPr>
          <a:xfrm>
            <a:off x="1475656" y="3068960"/>
            <a:ext cx="2016224" cy="576064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buFont typeface="+mj-lt"/>
              <a:buAutoNum type="arabicPeriod"/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а  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&lt; </a:t>
            </a: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b</a:t>
            </a: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1475656" y="3789040"/>
            <a:ext cx="2016224" cy="720080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buFont typeface="+mj-lt"/>
              <a:buAutoNum type="arabicPeriod" startAt="2"/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.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1475656" y="4869160"/>
            <a:ext cx="2016224" cy="576064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buFont typeface="+mj-lt"/>
              <a:buAutoNum type="arabicPeriod" startAt="3"/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–а &gt;</a:t>
            </a: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 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–</a:t>
            </a: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b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 </a:t>
            </a:r>
          </a:p>
        </p:txBody>
      </p:sp>
      <p:sp>
        <p:nvSpPr>
          <p:cNvPr id="45" name="Управляющая кнопка: далее 44">
            <a:hlinkClick r:id="" action="ppaction://hlinkshowjump?jump=nextslide" highlightClick="1"/>
          </p:cNvPr>
          <p:cNvSpPr/>
          <p:nvPr/>
        </p:nvSpPr>
        <p:spPr>
          <a:xfrm>
            <a:off x="683568" y="3933056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3779912" y="3068960"/>
            <a:ext cx="2736304" cy="576064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Так как</a:t>
            </a: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</a:rPr>
              <a:t> b 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 правее а.</a:t>
            </a: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779912" y="3789040"/>
            <a:ext cx="2232248" cy="720080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Так как </a:t>
            </a: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3779912" y="4869160"/>
            <a:ext cx="1944216" cy="576064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Так как а  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&lt; </a:t>
            </a: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b.</a:t>
            </a: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</p:txBody>
      </p:sp>
      <p:sp>
        <p:nvSpPr>
          <p:cNvPr id="36" name="Овал 35"/>
          <p:cNvSpPr/>
          <p:nvPr/>
        </p:nvSpPr>
        <p:spPr>
          <a:xfrm>
            <a:off x="1835696" y="2420888"/>
            <a:ext cx="152400" cy="1524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835696" y="2060848"/>
          <a:ext cx="255588" cy="374650"/>
        </p:xfrm>
        <a:graphic>
          <a:graphicData uri="http://schemas.openxmlformats.org/presentationml/2006/ole">
            <p:oleObj spid="_x0000_s31749" name="Формула" r:id="rId8" imgW="126720" imgH="177480" progId="Equation.3">
              <p:embed/>
            </p:oleObj>
          </a:graphicData>
        </a:graphic>
      </p:graphicFrame>
      <p:graphicFrame>
        <p:nvGraphicFramePr>
          <p:cNvPr id="9" name="Object 6"/>
          <p:cNvGraphicFramePr>
            <a:graphicFrameLocks noChangeAspect="1"/>
          </p:cNvGraphicFramePr>
          <p:nvPr/>
        </p:nvGraphicFramePr>
        <p:xfrm>
          <a:off x="7452320" y="1556792"/>
          <a:ext cx="864096" cy="864096"/>
        </p:xfrm>
        <a:graphic>
          <a:graphicData uri="http://schemas.openxmlformats.org/presentationml/2006/ole">
            <p:oleObj spid="_x0000_s31750" name="Формула" r:id="rId9" imgW="406080" imgH="393480" progId="Equation.3">
              <p:embed/>
            </p:oleObj>
          </a:graphicData>
        </a:graphic>
      </p:graphicFrame>
      <p:graphicFrame>
        <p:nvGraphicFramePr>
          <p:cNvPr id="3" name="Object 6"/>
          <p:cNvGraphicFramePr>
            <a:graphicFrameLocks noChangeAspect="1"/>
          </p:cNvGraphicFramePr>
          <p:nvPr/>
        </p:nvGraphicFramePr>
        <p:xfrm>
          <a:off x="7524328" y="2636912"/>
          <a:ext cx="856679" cy="936104"/>
        </p:xfrm>
        <a:graphic>
          <a:graphicData uri="http://schemas.openxmlformats.org/presentationml/2006/ole">
            <p:oleObj spid="_x0000_s31751" name="Формула" r:id="rId10" imgW="406080" imgH="393480" progId="Equation.3">
              <p:embed/>
            </p:oleObj>
          </a:graphicData>
        </a:graphic>
      </p:graphicFrame>
      <p:graphicFrame>
        <p:nvGraphicFramePr>
          <p:cNvPr id="4" name="Object 6"/>
          <p:cNvGraphicFramePr>
            <a:graphicFrameLocks noChangeAspect="1"/>
          </p:cNvGraphicFramePr>
          <p:nvPr/>
        </p:nvGraphicFramePr>
        <p:xfrm>
          <a:off x="1979712" y="3717032"/>
          <a:ext cx="725232" cy="792087"/>
        </p:xfrm>
        <a:graphic>
          <a:graphicData uri="http://schemas.openxmlformats.org/presentationml/2006/ole">
            <p:oleObj spid="_x0000_s31752" name="Формула" r:id="rId11" imgW="406080" imgH="393480" progId="Equation.3">
              <p:embed/>
            </p:oleObj>
          </a:graphicData>
        </a:graphic>
      </p:graphicFrame>
      <p:graphicFrame>
        <p:nvGraphicFramePr>
          <p:cNvPr id="5" name="Object 6"/>
          <p:cNvGraphicFramePr>
            <a:graphicFrameLocks noChangeAspect="1"/>
          </p:cNvGraphicFramePr>
          <p:nvPr/>
        </p:nvGraphicFramePr>
        <p:xfrm>
          <a:off x="4860032" y="3717032"/>
          <a:ext cx="792162" cy="865187"/>
        </p:xfrm>
        <a:graphic>
          <a:graphicData uri="http://schemas.openxmlformats.org/presentationml/2006/ole">
            <p:oleObj spid="_x0000_s31753" name="Формула" r:id="rId12" imgW="406080" imgH="393480" progId="Equation.3">
              <p:embed/>
            </p:oleObj>
          </a:graphicData>
        </a:graphic>
      </p:graphicFrame>
      <p:sp>
        <p:nvSpPr>
          <p:cNvPr id="39" name="Управляющая кнопка: далее 38">
            <a:hlinkClick r:id="" action="ppaction://hlinkshowjump?jump=nextslide" highlightClick="1"/>
          </p:cNvPr>
          <p:cNvSpPr/>
          <p:nvPr/>
        </p:nvSpPr>
        <p:spPr>
          <a:xfrm>
            <a:off x="683568" y="4869160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build="p"/>
      <p:bldP spid="41" grpId="0" animBg="1"/>
      <p:bldP spid="42" grpId="0" animBg="1"/>
      <p:bldP spid="43" grpId="0" animBg="1"/>
      <p:bldP spid="31" grpId="0" animBg="1"/>
      <p:bldP spid="32" grpId="0" animBg="1"/>
      <p:bldP spid="3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4536504" cy="648072"/>
          </a:xfr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Повторение (подсказка)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668344" y="6453336"/>
            <a:ext cx="1008310" cy="288031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fld id="{FFDCC7B5-6DFD-427D-8B90-62C028F4D2A3}" type="slidenum">
              <a:rPr lang="ru-RU" sz="1600" b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13</a:t>
            </a:fld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Управляющая кнопка: домой 14">
            <a:hlinkClick r:id="" action="ppaction://hlinkshowjump?jump=previousslide" highlightClick="1"/>
          </p:cNvPr>
          <p:cNvSpPr/>
          <p:nvPr/>
        </p:nvSpPr>
        <p:spPr>
          <a:xfrm>
            <a:off x="8100392" y="116632"/>
            <a:ext cx="886396" cy="910208"/>
          </a:xfrm>
          <a:prstGeom prst="actionButtonHome">
            <a:avLst/>
          </a:prstGeom>
          <a:gradFill flip="none" rotWithShape="1">
            <a:gsLst>
              <a:gs pos="0">
                <a:schemeClr val="accent5">
                  <a:shade val="51000"/>
                  <a:satMod val="130000"/>
                </a:schemeClr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Пятиугольник 15"/>
          <p:cNvSpPr/>
          <p:nvPr/>
        </p:nvSpPr>
        <p:spPr>
          <a:xfrm>
            <a:off x="179512" y="1124744"/>
            <a:ext cx="8064500" cy="1081087"/>
          </a:xfrm>
          <a:prstGeom prst="homePlat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На координатной (числовой) прямой число, которое находится правее, имеет большую координату.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7" name="Управляющая кнопка: домой 16">
            <a:hlinkClick r:id="" action="ppaction://hlinkshowjump?jump=previousslide" highlightClick="1"/>
          </p:cNvPr>
          <p:cNvSpPr/>
          <p:nvPr/>
        </p:nvSpPr>
        <p:spPr>
          <a:xfrm>
            <a:off x="8316416" y="1340768"/>
            <a:ext cx="681037" cy="64770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188640"/>
            <a:ext cx="960107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ятиугольник 7"/>
          <p:cNvSpPr/>
          <p:nvPr/>
        </p:nvSpPr>
        <p:spPr>
          <a:xfrm>
            <a:off x="179512" y="2348880"/>
            <a:ext cx="8064500" cy="1081087"/>
          </a:xfrm>
          <a:prstGeom prst="homePlat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    По одному из свойств неравенств: если а</a:t>
            </a: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&lt;</a:t>
            </a:r>
            <a:r>
              <a:rPr 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b</a:t>
            </a: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, то 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9" name="Управляющая кнопка: домой 8">
            <a:hlinkClick r:id="" action="ppaction://hlinkshowjump?jump=previousslide" highlightClick="1"/>
          </p:cNvPr>
          <p:cNvSpPr/>
          <p:nvPr/>
        </p:nvSpPr>
        <p:spPr>
          <a:xfrm>
            <a:off x="8316416" y="2564904"/>
            <a:ext cx="681037" cy="64770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3" name="Object 6"/>
          <p:cNvGraphicFramePr>
            <a:graphicFrameLocks noChangeAspect="1"/>
          </p:cNvGraphicFramePr>
          <p:nvPr/>
        </p:nvGraphicFramePr>
        <p:xfrm>
          <a:off x="6732240" y="2420888"/>
          <a:ext cx="792163" cy="865187"/>
        </p:xfrm>
        <a:graphic>
          <a:graphicData uri="http://schemas.openxmlformats.org/presentationml/2006/ole">
            <p:oleObj spid="_x0000_s32770" name="Формула" r:id="rId4" imgW="406080" imgH="393480" progId="Equation.3">
              <p:embed/>
            </p:oleObj>
          </a:graphicData>
        </a:graphic>
      </p:graphicFrame>
      <p:sp>
        <p:nvSpPr>
          <p:cNvPr id="11" name="Пятиугольник 10"/>
          <p:cNvSpPr/>
          <p:nvPr/>
        </p:nvSpPr>
        <p:spPr>
          <a:xfrm>
            <a:off x="179512" y="3573016"/>
            <a:ext cx="8064500" cy="1081087"/>
          </a:xfrm>
          <a:prstGeom prst="homePlat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    По одному из свойств неравенств: если а</a:t>
            </a: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&lt;</a:t>
            </a:r>
            <a:r>
              <a:rPr 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b</a:t>
            </a: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, то –а</a:t>
            </a:r>
            <a:r>
              <a:rPr 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&gt;</a:t>
            </a: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–</a:t>
            </a:r>
            <a:r>
              <a:rPr 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b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2" name="Управляющая кнопка: домой 11">
            <a:hlinkClick r:id="" action="ppaction://hlinkshowjump?jump=previousslide" highlightClick="1"/>
          </p:cNvPr>
          <p:cNvSpPr/>
          <p:nvPr/>
        </p:nvSpPr>
        <p:spPr>
          <a:xfrm>
            <a:off x="8316416" y="3789040"/>
            <a:ext cx="681037" cy="64770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4608512" cy="648072"/>
          </a:xfr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Модуль</a:t>
            </a:r>
            <a:r>
              <a:rPr lang="en-US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«Алгебра» №2</a:t>
            </a:r>
            <a:endParaRPr lang="ru-RU" sz="2800" b="1" dirty="0"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Рамка 5">
            <a:hlinkClick r:id="" action="ppaction://hlinkshowjump?jump=nextslide"/>
          </p:cNvPr>
          <p:cNvSpPr/>
          <p:nvPr/>
        </p:nvSpPr>
        <p:spPr>
          <a:xfrm flipH="1">
            <a:off x="6228184" y="332656"/>
            <a:ext cx="2736304" cy="648072"/>
          </a:xfrm>
          <a:prstGeom prst="frame">
            <a:avLst>
              <a:gd name="adj1" fmla="val 18285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ru-RU" sz="2400" b="1" dirty="0">
                <a:ln w="50800"/>
                <a:solidFill>
                  <a:schemeClr val="bg1">
                    <a:shade val="50000"/>
                  </a:schemeClr>
                </a:solidFill>
                <a:hlinkClick r:id="" action="ppaction://hlinkshowjump?jump=nextslide"/>
              </a:rPr>
              <a:t>Повторение</a:t>
            </a:r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</a:t>
            </a:r>
            <a:r>
              <a:rPr lang="en-US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5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)</a:t>
            </a:r>
            <a:endParaRPr lang="ru-RU" sz="2400" b="1" dirty="0">
              <a:ln w="5080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Управляющая кнопка: далее 20">
            <a:hlinkClick r:id="rId3" action="ppaction://hlinksldjump" highlightClick="1"/>
          </p:cNvPr>
          <p:cNvSpPr/>
          <p:nvPr/>
        </p:nvSpPr>
        <p:spPr>
          <a:xfrm>
            <a:off x="7668344" y="6021288"/>
            <a:ext cx="754063" cy="720725"/>
          </a:xfrm>
          <a:prstGeom prst="actionButtonForwardNex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19" name="Номер слайда 9"/>
          <p:cNvSpPr txBox="1">
            <a:spLocks/>
          </p:cNvSpPr>
          <p:nvPr/>
        </p:nvSpPr>
        <p:spPr>
          <a:xfrm>
            <a:off x="8532440" y="6453336"/>
            <a:ext cx="504825" cy="288032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07BC511-9F73-4078-83DD-3D830F4D5332}" type="slidenum">
              <a:rPr lang="ru-RU" sz="1600" b="1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14</a:t>
            </a:fld>
            <a:endParaRPr lang="ru-RU" sz="1600" b="1" dirty="0">
              <a:solidFill>
                <a:schemeClr val="accent4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07504" y="1124744"/>
            <a:ext cx="6984776" cy="864096"/>
          </a:xfrm>
          <a:prstGeom prst="roundRect">
            <a:avLst>
              <a:gd name="adj" fmla="val 2211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На координатной прямой отмечено числа а, </a:t>
            </a: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</a:rPr>
              <a:t>b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 и с. </a:t>
            </a:r>
          </a:p>
          <a:p>
            <a:pPr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Из следующих неравенств выберите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неверное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:</a:t>
            </a:r>
            <a:endParaRPr lang="ru-RU" sz="2400" b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29" name="Rectangle 3"/>
          <p:cNvSpPr>
            <a:spLocks noGrp="1" noChangeArrowheads="1"/>
          </p:cNvSpPr>
          <p:nvPr/>
        </p:nvSpPr>
        <p:spPr bwMode="auto">
          <a:xfrm>
            <a:off x="4788024" y="6021288"/>
            <a:ext cx="2736304" cy="717203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x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80000"/>
              </a:lnSpc>
              <a:defRPr/>
            </a:pPr>
            <a:endParaRPr lang="ru-RU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80000"/>
              </a:lnSpc>
              <a:defRPr/>
            </a:pPr>
            <a:endParaRPr lang="ru-RU" sz="1400" b="1" dirty="0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>
              <a:lnSpc>
                <a:spcPct val="80000"/>
              </a:lnSpc>
              <a:defRPr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en-US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1187624" y="2852936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53" name="Содержимое 52"/>
          <p:cNvSpPr>
            <a:spLocks noGrp="1"/>
          </p:cNvSpPr>
          <p:nvPr>
            <p:ph idx="1"/>
          </p:nvPr>
        </p:nvSpPr>
        <p:spPr>
          <a:xfrm>
            <a:off x="3203848" y="1988840"/>
            <a:ext cx="3600400" cy="792088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Исходя из рисунка:</a:t>
            </a: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</a:rPr>
              <a:t> c&lt;a&lt;b, c&lt;0, a&lt;0, b&gt;0</a:t>
            </a:r>
            <a:endParaRPr lang="ru-RU" sz="2400" b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004048" y="6093296"/>
            <a:ext cx="72008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Скругленный прямоугольник 11"/>
          <p:cNvSpPr/>
          <p:nvPr/>
        </p:nvSpPr>
        <p:spPr>
          <a:xfrm>
            <a:off x="7236296" y="1124744"/>
            <a:ext cx="1800200" cy="1944216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buFont typeface="+mj-lt"/>
              <a:buAutoNum type="arabicPeriod"/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а</a:t>
            </a:r>
            <a:r>
              <a:rPr lang="en-US" sz="2400" b="1" dirty="0" err="1" smtClean="0">
                <a:solidFill>
                  <a:srgbClr val="000000"/>
                </a:solidFill>
                <a:latin typeface="Arial Narrow" pitchFamily="34" charset="0"/>
              </a:rPr>
              <a:t>bc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  </a:t>
            </a: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&gt; 0</a:t>
            </a: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b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cs typeface="Calibri"/>
              </a:rPr>
              <a:t>² &gt; c²</a:t>
            </a: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.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n-US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400" b="1" dirty="0" err="1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a+c</a:t>
            </a: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 &lt; b</a:t>
            </a: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179512" y="2492896"/>
            <a:ext cx="259228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1115616" y="2420888"/>
            <a:ext cx="152400" cy="1524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15" name="Object 6"/>
          <p:cNvGraphicFramePr>
            <a:graphicFrameLocks noChangeAspect="1"/>
          </p:cNvGraphicFramePr>
          <p:nvPr/>
        </p:nvGraphicFramePr>
        <p:xfrm>
          <a:off x="1979712" y="2060848"/>
          <a:ext cx="177800" cy="347662"/>
        </p:xfrm>
        <a:graphic>
          <a:graphicData uri="http://schemas.openxmlformats.org/presentationml/2006/ole">
            <p:oleObj spid="_x0000_s33794" name="Формула" r:id="rId5" imgW="88560" imgH="164880" progId="Equation.3">
              <p:embed/>
            </p:oleObj>
          </a:graphicData>
        </a:graphic>
      </p:graphicFrame>
      <p:graphicFrame>
        <p:nvGraphicFramePr>
          <p:cNvPr id="16" name="Object 7"/>
          <p:cNvGraphicFramePr>
            <a:graphicFrameLocks noChangeAspect="1"/>
          </p:cNvGraphicFramePr>
          <p:nvPr/>
        </p:nvGraphicFramePr>
        <p:xfrm>
          <a:off x="1043608" y="2132856"/>
          <a:ext cx="255588" cy="295275"/>
        </p:xfrm>
        <a:graphic>
          <a:graphicData uri="http://schemas.openxmlformats.org/presentationml/2006/ole">
            <p:oleObj spid="_x0000_s33795" name="Формула" r:id="rId6" imgW="126720" imgH="139680" progId="Equation.3">
              <p:embed/>
            </p:oleObj>
          </a:graphicData>
        </a:graphic>
      </p:graphicFrame>
      <p:cxnSp>
        <p:nvCxnSpPr>
          <p:cNvPr id="23" name="Прямая соединительная линия 22"/>
          <p:cNvCxnSpPr/>
          <p:nvPr/>
        </p:nvCxnSpPr>
        <p:spPr>
          <a:xfrm flipV="1">
            <a:off x="323528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899592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1475656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V="1">
            <a:off x="2051720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V="1">
            <a:off x="2627784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331640" y="2060848"/>
          <a:ext cx="254000" cy="374650"/>
        </p:xfrm>
        <a:graphic>
          <a:graphicData uri="http://schemas.openxmlformats.org/presentationml/2006/ole">
            <p:oleObj spid="_x0000_s33796" name="Формула" r:id="rId7" imgW="126720" imgH="177480" progId="Equation.3">
              <p:embed/>
            </p:oleObj>
          </a:graphicData>
        </a:graphic>
      </p:graphicFrame>
      <p:sp>
        <p:nvSpPr>
          <p:cNvPr id="41" name="Скругленный прямоугольник 40"/>
          <p:cNvSpPr/>
          <p:nvPr/>
        </p:nvSpPr>
        <p:spPr>
          <a:xfrm>
            <a:off x="1979712" y="2852936"/>
            <a:ext cx="2016224" cy="576064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buFont typeface="+mj-lt"/>
              <a:buAutoNum type="arabicPeriod"/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а</a:t>
            </a:r>
            <a:r>
              <a:rPr lang="en-US" sz="2400" b="1" dirty="0" err="1" smtClean="0">
                <a:solidFill>
                  <a:srgbClr val="000000"/>
                </a:solidFill>
                <a:latin typeface="Arial Narrow" pitchFamily="34" charset="0"/>
              </a:rPr>
              <a:t>bc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  </a:t>
            </a: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&gt; 0</a:t>
            </a: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1979712" y="3573016"/>
            <a:ext cx="2016224" cy="720080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buFont typeface="+mj-lt"/>
              <a:buAutoNum type="arabicPeriod" startAt="2"/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b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cs typeface="Calibri"/>
              </a:rPr>
              <a:t>² &lt; c²</a:t>
            </a: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1979712" y="4437112"/>
            <a:ext cx="2016224" cy="792088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buFont typeface="+mj-lt"/>
              <a:buAutoNum type="arabicPeriod" startAt="3"/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 .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 </a:t>
            </a:r>
          </a:p>
        </p:txBody>
      </p:sp>
      <p:sp>
        <p:nvSpPr>
          <p:cNvPr id="45" name="Управляющая кнопка: далее 44">
            <a:hlinkClick r:id="" action="ppaction://hlinkshowjump?jump=nextslide" highlightClick="1"/>
          </p:cNvPr>
          <p:cNvSpPr/>
          <p:nvPr/>
        </p:nvSpPr>
        <p:spPr>
          <a:xfrm>
            <a:off x="1187624" y="3717032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4283968" y="2852936"/>
            <a:ext cx="2592288" cy="576064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Так как</a:t>
            </a: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ас</a:t>
            </a: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</a:rPr>
              <a:t>&gt;0 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и</a:t>
            </a: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</a:rPr>
              <a:t> b&gt;0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.</a:t>
            </a: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4283968" y="3573016"/>
            <a:ext cx="2376264" cy="720080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Так как 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|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cs typeface="Calibri"/>
              </a:rPr>
              <a:t>b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|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cs typeface="Calibri"/>
              </a:rPr>
              <a:t>&lt;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|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cs typeface="Calibri"/>
              </a:rPr>
              <a:t>c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|</a:t>
            </a: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4283968" y="4437112"/>
            <a:ext cx="2376264" cy="792088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Так как </a:t>
            </a: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</p:txBody>
      </p:sp>
      <p:sp>
        <p:nvSpPr>
          <p:cNvPr id="36" name="Овал 35"/>
          <p:cNvSpPr/>
          <p:nvPr/>
        </p:nvSpPr>
        <p:spPr>
          <a:xfrm>
            <a:off x="1835696" y="2420888"/>
            <a:ext cx="152400" cy="1524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763688" y="2060848"/>
          <a:ext cx="255588" cy="374650"/>
        </p:xfrm>
        <a:graphic>
          <a:graphicData uri="http://schemas.openxmlformats.org/presentationml/2006/ole">
            <p:oleObj spid="_x0000_s33797" name="Формула" r:id="rId8" imgW="126720" imgH="177480" progId="Equation.3">
              <p:embed/>
            </p:oleObj>
          </a:graphicData>
        </a:graphic>
      </p:graphicFrame>
      <p:graphicFrame>
        <p:nvGraphicFramePr>
          <p:cNvPr id="3" name="Object 6"/>
          <p:cNvGraphicFramePr>
            <a:graphicFrameLocks noChangeAspect="1"/>
          </p:cNvGraphicFramePr>
          <p:nvPr/>
        </p:nvGraphicFramePr>
        <p:xfrm>
          <a:off x="7812360" y="1772816"/>
          <a:ext cx="742330" cy="792088"/>
        </p:xfrm>
        <a:graphic>
          <a:graphicData uri="http://schemas.openxmlformats.org/presentationml/2006/ole">
            <p:oleObj spid="_x0000_s33799" name="Формула" r:id="rId9" imgW="380880" imgH="393480" progId="Equation.3">
              <p:embed/>
            </p:oleObj>
          </a:graphicData>
        </a:graphic>
      </p:graphicFrame>
      <p:sp>
        <p:nvSpPr>
          <p:cNvPr id="39" name="Управляющая кнопка: далее 38">
            <a:hlinkClick r:id="" action="ppaction://hlinkshowjump?jump=nextslide" highlightClick="1"/>
          </p:cNvPr>
          <p:cNvSpPr/>
          <p:nvPr/>
        </p:nvSpPr>
        <p:spPr>
          <a:xfrm>
            <a:off x="1187624" y="4581128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40" name="Овал 39"/>
          <p:cNvSpPr/>
          <p:nvPr/>
        </p:nvSpPr>
        <p:spPr>
          <a:xfrm>
            <a:off x="539552" y="2420888"/>
            <a:ext cx="152400" cy="1524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10" name="Object 10"/>
          <p:cNvGraphicFramePr>
            <a:graphicFrameLocks noChangeAspect="1"/>
          </p:cNvGraphicFramePr>
          <p:nvPr/>
        </p:nvGraphicFramePr>
        <p:xfrm>
          <a:off x="683568" y="2060848"/>
          <a:ext cx="330200" cy="347663"/>
        </p:xfrm>
        <a:graphic>
          <a:graphicData uri="http://schemas.openxmlformats.org/presentationml/2006/ole">
            <p:oleObj spid="_x0000_s33802" name="Формула" r:id="rId10" imgW="164880" imgH="164880" progId="Equation.3">
              <p:embed/>
            </p:oleObj>
          </a:graphicData>
        </a:graphic>
      </p:graphicFrame>
      <p:graphicFrame>
        <p:nvGraphicFramePr>
          <p:cNvPr id="11" name="Object 7"/>
          <p:cNvGraphicFramePr>
            <a:graphicFrameLocks noChangeAspect="1"/>
          </p:cNvGraphicFramePr>
          <p:nvPr/>
        </p:nvGraphicFramePr>
        <p:xfrm>
          <a:off x="467544" y="2132856"/>
          <a:ext cx="228600" cy="295275"/>
        </p:xfrm>
        <a:graphic>
          <a:graphicData uri="http://schemas.openxmlformats.org/presentationml/2006/ole">
            <p:oleObj spid="_x0000_s33803" name="Формула" r:id="rId11" imgW="114120" imgH="139680" progId="Equation.3">
              <p:embed/>
            </p:oleObj>
          </a:graphicData>
        </a:graphic>
      </p:graphicFrame>
      <p:sp>
        <p:nvSpPr>
          <p:cNvPr id="47" name="Скругленный прямоугольник 46"/>
          <p:cNvSpPr/>
          <p:nvPr/>
        </p:nvSpPr>
        <p:spPr>
          <a:xfrm>
            <a:off x="1979712" y="5373216"/>
            <a:ext cx="2016224" cy="576064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buFont typeface="+mj-lt"/>
              <a:buAutoNum type="arabicPeriod"/>
              <a:defRPr/>
            </a:pPr>
            <a:r>
              <a:rPr lang="en-US" sz="2400" b="1" dirty="0" err="1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a+c</a:t>
            </a: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 &lt; b</a:t>
            </a:r>
          </a:p>
        </p:txBody>
      </p:sp>
      <p:sp>
        <p:nvSpPr>
          <p:cNvPr id="48" name="Скругленный прямоугольник 47"/>
          <p:cNvSpPr/>
          <p:nvPr/>
        </p:nvSpPr>
        <p:spPr>
          <a:xfrm>
            <a:off x="5004048" y="5373216"/>
            <a:ext cx="2664296" cy="576064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Так как </a:t>
            </a:r>
            <a:r>
              <a:rPr lang="ru-RU" sz="2400" b="1" dirty="0" err="1" smtClean="0">
                <a:solidFill>
                  <a:srgbClr val="000000"/>
                </a:solidFill>
                <a:latin typeface="Arial Narrow" pitchFamily="34" charset="0"/>
              </a:rPr>
              <a:t>а+с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&lt;0, </a:t>
            </a: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b&gt;0.</a:t>
            </a: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</p:txBody>
      </p:sp>
      <p:sp>
        <p:nvSpPr>
          <p:cNvPr id="49" name="Управляющая кнопка: далее 48">
            <a:hlinkClick r:id="" action="ppaction://hlinkshowjump?jump=nextslide" highlightClick="1"/>
          </p:cNvPr>
          <p:cNvSpPr/>
          <p:nvPr/>
        </p:nvSpPr>
        <p:spPr>
          <a:xfrm>
            <a:off x="1187624" y="5373216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graphicFrame>
        <p:nvGraphicFramePr>
          <p:cNvPr id="17" name="Object 12"/>
          <p:cNvGraphicFramePr>
            <a:graphicFrameLocks noChangeAspect="1"/>
          </p:cNvGraphicFramePr>
          <p:nvPr/>
        </p:nvGraphicFramePr>
        <p:xfrm>
          <a:off x="2483768" y="4365104"/>
          <a:ext cx="876074" cy="792088"/>
        </p:xfrm>
        <a:graphic>
          <a:graphicData uri="http://schemas.openxmlformats.org/presentationml/2006/ole">
            <p:oleObj spid="_x0000_s33804" name="Формула" r:id="rId12" imgW="380880" imgH="393480" progId="Equation.3">
              <p:embed/>
            </p:oleObj>
          </a:graphicData>
        </a:graphic>
      </p:graphicFrame>
      <p:graphicFrame>
        <p:nvGraphicFramePr>
          <p:cNvPr id="18" name="Object 13"/>
          <p:cNvGraphicFramePr>
            <a:graphicFrameLocks noChangeAspect="1"/>
          </p:cNvGraphicFramePr>
          <p:nvPr/>
        </p:nvGraphicFramePr>
        <p:xfrm>
          <a:off x="5406951" y="4398963"/>
          <a:ext cx="1077912" cy="869950"/>
        </p:xfrm>
        <a:graphic>
          <a:graphicData uri="http://schemas.openxmlformats.org/presentationml/2006/ole">
            <p:oleObj spid="_x0000_s33805" name="Формула" r:id="rId13" imgW="469800" imgH="431640" progId="Equation.3">
              <p:embed/>
            </p:oleObj>
          </a:graphicData>
        </a:graphic>
      </p:graphicFrame>
      <p:sp>
        <p:nvSpPr>
          <p:cNvPr id="50" name="Управляющая кнопка: далее 49">
            <a:hlinkClick r:id="" action="ppaction://hlinkshowjump?jump=nextslide" highlightClick="1"/>
          </p:cNvPr>
          <p:cNvSpPr/>
          <p:nvPr/>
        </p:nvSpPr>
        <p:spPr>
          <a:xfrm>
            <a:off x="4211960" y="5373216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5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7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4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6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build="p"/>
      <p:bldP spid="41" grpId="0" animBg="1"/>
      <p:bldP spid="42" grpId="0" animBg="1"/>
      <p:bldP spid="43" grpId="0" animBg="1"/>
      <p:bldP spid="31" grpId="0" animBg="1"/>
      <p:bldP spid="32" grpId="0" animBg="1"/>
      <p:bldP spid="33" grpId="0" animBg="1"/>
      <p:bldP spid="47" grpId="0" animBg="1"/>
      <p:bldP spid="4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4536504" cy="648072"/>
          </a:xfr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Повторение (подсказка)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668344" y="6453336"/>
            <a:ext cx="1008310" cy="288031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fld id="{FFDCC7B5-6DFD-427D-8B90-62C028F4D2A3}" type="slidenum">
              <a:rPr lang="ru-RU" sz="1600" b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15</a:t>
            </a:fld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Управляющая кнопка: домой 14">
            <a:hlinkClick r:id="" action="ppaction://hlinkshowjump?jump=previousslide" highlightClick="1"/>
          </p:cNvPr>
          <p:cNvSpPr/>
          <p:nvPr/>
        </p:nvSpPr>
        <p:spPr>
          <a:xfrm>
            <a:off x="8100392" y="116632"/>
            <a:ext cx="886396" cy="910208"/>
          </a:xfrm>
          <a:prstGeom prst="actionButtonHome">
            <a:avLst/>
          </a:prstGeom>
          <a:gradFill flip="none" rotWithShape="1">
            <a:gsLst>
              <a:gs pos="0">
                <a:schemeClr val="accent5">
                  <a:shade val="51000"/>
                  <a:satMod val="130000"/>
                </a:schemeClr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Пятиугольник 15"/>
          <p:cNvSpPr/>
          <p:nvPr/>
        </p:nvSpPr>
        <p:spPr>
          <a:xfrm>
            <a:off x="179512" y="1124745"/>
            <a:ext cx="8064500" cy="792088"/>
          </a:xfrm>
          <a:prstGeom prst="homePlat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Произведение двух отрицательных чисел дает положительный результат.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7" name="Управляющая кнопка: домой 16">
            <a:hlinkClick r:id="" action="ppaction://hlinkshowjump?jump=previousslide" highlightClick="1"/>
          </p:cNvPr>
          <p:cNvSpPr/>
          <p:nvPr/>
        </p:nvSpPr>
        <p:spPr>
          <a:xfrm>
            <a:off x="8316416" y="1196752"/>
            <a:ext cx="681037" cy="64770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88640"/>
            <a:ext cx="960107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ятиугольник 7"/>
          <p:cNvSpPr/>
          <p:nvPr/>
        </p:nvSpPr>
        <p:spPr>
          <a:xfrm>
            <a:off x="179512" y="1988840"/>
            <a:ext cx="8064500" cy="1080120"/>
          </a:xfrm>
          <a:prstGeom prst="homePlate">
            <a:avLst>
              <a:gd name="adj" fmla="val 37052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Чем число на координатной (числовой) прямой дальше от нуля, тем больше его модуль.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9" name="Управляющая кнопка: домой 8">
            <a:hlinkClick r:id="" action="ppaction://hlinkshowjump?jump=previousslide" highlightClick="1"/>
          </p:cNvPr>
          <p:cNvSpPr/>
          <p:nvPr/>
        </p:nvSpPr>
        <p:spPr>
          <a:xfrm>
            <a:off x="8316416" y="2060847"/>
            <a:ext cx="681037" cy="64770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Пятиугольник 9"/>
          <p:cNvSpPr/>
          <p:nvPr/>
        </p:nvSpPr>
        <p:spPr>
          <a:xfrm>
            <a:off x="179512" y="3140968"/>
            <a:ext cx="8064500" cy="792088"/>
          </a:xfrm>
          <a:prstGeom prst="homePlat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Частное двух отрицательных чисел дает положительный результат.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1" name="Управляющая кнопка: домой 10">
            <a:hlinkClick r:id="" action="ppaction://hlinkshowjump?jump=previousslide" highlightClick="1"/>
          </p:cNvPr>
          <p:cNvSpPr/>
          <p:nvPr/>
        </p:nvSpPr>
        <p:spPr>
          <a:xfrm>
            <a:off x="8316416" y="3212975"/>
            <a:ext cx="681037" cy="64770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Пятиугольник 11"/>
          <p:cNvSpPr/>
          <p:nvPr/>
        </p:nvSpPr>
        <p:spPr>
          <a:xfrm>
            <a:off x="179512" y="4005064"/>
            <a:ext cx="8064500" cy="792088"/>
          </a:xfrm>
          <a:prstGeom prst="homePlat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Сумма двух отрицательных чисел дает отрицательный результат.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3" name="Управляющая кнопка: домой 12">
            <a:hlinkClick r:id="" action="ppaction://hlinkshowjump?jump=previousslide" highlightClick="1"/>
          </p:cNvPr>
          <p:cNvSpPr/>
          <p:nvPr/>
        </p:nvSpPr>
        <p:spPr>
          <a:xfrm>
            <a:off x="8316416" y="4077071"/>
            <a:ext cx="681037" cy="64770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Пятиугольник 13"/>
          <p:cNvSpPr/>
          <p:nvPr/>
        </p:nvSpPr>
        <p:spPr>
          <a:xfrm>
            <a:off x="179512" y="4869160"/>
            <a:ext cx="8064500" cy="792088"/>
          </a:xfrm>
          <a:prstGeom prst="homePlat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Любое отрицательное число меньше любого положительного числа.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8" name="Управляющая кнопка: домой 17">
            <a:hlinkClick r:id="" action="ppaction://hlinkshowjump?jump=previousslide" highlightClick="1"/>
          </p:cNvPr>
          <p:cNvSpPr/>
          <p:nvPr/>
        </p:nvSpPr>
        <p:spPr>
          <a:xfrm>
            <a:off x="8316416" y="4941167"/>
            <a:ext cx="681037" cy="64770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4608512" cy="648072"/>
          </a:xfr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Модуль</a:t>
            </a:r>
            <a:r>
              <a:rPr lang="en-US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«Алгебра» №2</a:t>
            </a:r>
            <a:endParaRPr lang="ru-RU" sz="2800" b="1" dirty="0"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Рамка 5">
            <a:hlinkClick r:id="" action="ppaction://hlinkshowjump?jump=nextslide"/>
          </p:cNvPr>
          <p:cNvSpPr/>
          <p:nvPr/>
        </p:nvSpPr>
        <p:spPr>
          <a:xfrm flipH="1">
            <a:off x="6228184" y="332656"/>
            <a:ext cx="2736304" cy="648072"/>
          </a:xfrm>
          <a:prstGeom prst="frame">
            <a:avLst>
              <a:gd name="adj1" fmla="val 18285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ru-RU" sz="2400" b="1" dirty="0">
                <a:ln w="50800"/>
                <a:solidFill>
                  <a:schemeClr val="bg1">
                    <a:shade val="50000"/>
                  </a:schemeClr>
                </a:solidFill>
                <a:hlinkClick r:id="" action="ppaction://hlinkshowjump?jump=nextslide"/>
              </a:rPr>
              <a:t>Повторение</a:t>
            </a:r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(3)</a:t>
            </a:r>
            <a:endParaRPr lang="ru-RU" sz="2400" b="1" dirty="0">
              <a:ln w="5080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Управляющая кнопка: далее 20">
            <a:hlinkClick r:id="rId3" action="ppaction://hlinksldjump" highlightClick="1"/>
          </p:cNvPr>
          <p:cNvSpPr/>
          <p:nvPr/>
        </p:nvSpPr>
        <p:spPr>
          <a:xfrm>
            <a:off x="7668344" y="6021288"/>
            <a:ext cx="754063" cy="720725"/>
          </a:xfrm>
          <a:prstGeom prst="actionButtonForwardNex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19" name="Номер слайда 9"/>
          <p:cNvSpPr txBox="1">
            <a:spLocks/>
          </p:cNvSpPr>
          <p:nvPr/>
        </p:nvSpPr>
        <p:spPr>
          <a:xfrm>
            <a:off x="8532440" y="6453336"/>
            <a:ext cx="504825" cy="288032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07BC511-9F73-4078-83DD-3D830F4D5332}" type="slidenum">
              <a:rPr lang="ru-RU" sz="1600" b="1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16</a:t>
            </a:fld>
            <a:endParaRPr lang="ru-RU" sz="1600" b="1" dirty="0">
              <a:solidFill>
                <a:schemeClr val="accent4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07504" y="1124744"/>
            <a:ext cx="6912768" cy="1008112"/>
          </a:xfrm>
          <a:prstGeom prst="roundRect">
            <a:avLst>
              <a:gd name="adj" fmla="val 2211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На координатной прямой отмечено число а. Расположите в порядке возрастания числа а-1;    ; а. </a:t>
            </a:r>
          </a:p>
        </p:txBody>
      </p:sp>
      <p:sp>
        <p:nvSpPr>
          <p:cNvPr id="29" name="Rectangle 3"/>
          <p:cNvSpPr>
            <a:spLocks noGrp="1" noChangeArrowheads="1"/>
          </p:cNvSpPr>
          <p:nvPr/>
        </p:nvSpPr>
        <p:spPr bwMode="auto">
          <a:xfrm>
            <a:off x="3995936" y="6021288"/>
            <a:ext cx="3528392" cy="717203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x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80000"/>
              </a:lnSpc>
              <a:defRPr/>
            </a:pPr>
            <a:endParaRPr lang="ru-RU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80000"/>
              </a:lnSpc>
              <a:defRPr/>
            </a:pPr>
            <a:endParaRPr lang="ru-RU" sz="1400" b="1" dirty="0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</a:t>
            </a: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2555776" y="3356992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53" name="Содержимое 52"/>
          <p:cNvSpPr>
            <a:spLocks noGrp="1"/>
          </p:cNvSpPr>
          <p:nvPr>
            <p:ph idx="1"/>
          </p:nvPr>
        </p:nvSpPr>
        <p:spPr>
          <a:xfrm>
            <a:off x="3131840" y="2492896"/>
            <a:ext cx="3744416" cy="504056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Исходя из рисунка </a:t>
            </a: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</a:rPr>
              <a:t>a&gt;0, a&lt;1.</a:t>
            </a:r>
            <a:endParaRPr lang="ru-RU" sz="2400" b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6093296"/>
            <a:ext cx="72008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Скругленный прямоугольник 11"/>
          <p:cNvSpPr/>
          <p:nvPr/>
        </p:nvSpPr>
        <p:spPr>
          <a:xfrm>
            <a:off x="7092280" y="1124744"/>
            <a:ext cx="1944216" cy="3168352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buFont typeface="+mj-lt"/>
              <a:buAutoNum type="arabicPeriod"/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.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.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.</a:t>
            </a:r>
          </a:p>
          <a:p>
            <a:pPr marL="457200" indent="-457200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 </a:t>
            </a:r>
          </a:p>
          <a:p>
            <a:pPr marL="457200" indent="-457200">
              <a:buFont typeface="+mj-lt"/>
              <a:buAutoNum type="arabicPeriod" startAt="4"/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.</a:t>
            </a:r>
          </a:p>
          <a:p>
            <a:pPr marL="457200" indent="-457200">
              <a:buFont typeface="+mj-lt"/>
              <a:buAutoNum type="arabicPeriod" startAt="4"/>
              <a:defRPr/>
            </a:pPr>
            <a:endParaRPr lang="ru-RU" sz="2400" b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179512" y="2780928"/>
            <a:ext cx="273630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1403648" y="2708920"/>
            <a:ext cx="152400" cy="1524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15" name="Object 6"/>
          <p:cNvGraphicFramePr>
            <a:graphicFrameLocks noChangeAspect="1"/>
          </p:cNvGraphicFramePr>
          <p:nvPr/>
        </p:nvGraphicFramePr>
        <p:xfrm>
          <a:off x="1907704" y="2348880"/>
          <a:ext cx="177800" cy="347662"/>
        </p:xfrm>
        <a:graphic>
          <a:graphicData uri="http://schemas.openxmlformats.org/presentationml/2006/ole">
            <p:oleObj spid="_x0000_s34818" name="Формула" r:id="rId5" imgW="88560" imgH="164880" progId="Equation.3">
              <p:embed/>
            </p:oleObj>
          </a:graphicData>
        </a:graphic>
      </p:graphicFrame>
      <p:graphicFrame>
        <p:nvGraphicFramePr>
          <p:cNvPr id="16" name="Object 7"/>
          <p:cNvGraphicFramePr>
            <a:graphicFrameLocks noChangeAspect="1"/>
          </p:cNvGraphicFramePr>
          <p:nvPr/>
        </p:nvGraphicFramePr>
        <p:xfrm>
          <a:off x="1331640" y="2420888"/>
          <a:ext cx="255588" cy="295275"/>
        </p:xfrm>
        <a:graphic>
          <a:graphicData uri="http://schemas.openxmlformats.org/presentationml/2006/ole">
            <p:oleObj spid="_x0000_s34819" name="Формула" r:id="rId6" imgW="126720" imgH="139680" progId="Equation.3">
              <p:embed/>
            </p:oleObj>
          </a:graphicData>
        </a:graphic>
      </p:graphicFrame>
      <p:cxnSp>
        <p:nvCxnSpPr>
          <p:cNvPr id="34" name="Прямая соединительная линия 33"/>
          <p:cNvCxnSpPr/>
          <p:nvPr/>
        </p:nvCxnSpPr>
        <p:spPr>
          <a:xfrm flipV="1">
            <a:off x="899592" y="2708920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2051720" y="2708920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755576" y="2348880"/>
          <a:ext cx="254000" cy="374650"/>
        </p:xfrm>
        <a:graphic>
          <a:graphicData uri="http://schemas.openxmlformats.org/presentationml/2006/ole">
            <p:oleObj spid="_x0000_s34820" name="Формула" r:id="rId7" imgW="126720" imgH="177480" progId="Equation.3">
              <p:embed/>
            </p:oleObj>
          </a:graphicData>
        </a:graphic>
      </p:graphicFrame>
      <p:sp>
        <p:nvSpPr>
          <p:cNvPr id="41" name="Скругленный прямоугольник 40"/>
          <p:cNvSpPr/>
          <p:nvPr/>
        </p:nvSpPr>
        <p:spPr>
          <a:xfrm>
            <a:off x="323528" y="3356992"/>
            <a:ext cx="2016224" cy="576064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а </a:t>
            </a: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</a:rPr>
              <a:t>-1 &lt; 0</a:t>
            </a: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323528" y="4077072"/>
            <a:ext cx="2016224" cy="720080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defRPr/>
            </a:pP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</p:txBody>
      </p:sp>
      <p:sp>
        <p:nvSpPr>
          <p:cNvPr id="45" name="Управляющая кнопка: далее 44">
            <a:hlinkClick r:id="" action="ppaction://hlinkshowjump?jump=nextslide" highlightClick="1"/>
          </p:cNvPr>
          <p:cNvSpPr/>
          <p:nvPr/>
        </p:nvSpPr>
        <p:spPr>
          <a:xfrm>
            <a:off x="2555776" y="4149080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3347864" y="3356992"/>
            <a:ext cx="3456384" cy="576064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Так как а левее единицы.</a:t>
            </a: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3347864" y="4077072"/>
            <a:ext cx="3456384" cy="720080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Так как а –                     правильная дробь</a:t>
            </a: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</p:txBody>
      </p:sp>
      <p:graphicFrame>
        <p:nvGraphicFramePr>
          <p:cNvPr id="9" name="Object 6"/>
          <p:cNvGraphicFramePr>
            <a:graphicFrameLocks noChangeAspect="1"/>
          </p:cNvGraphicFramePr>
          <p:nvPr/>
        </p:nvGraphicFramePr>
        <p:xfrm>
          <a:off x="7524328" y="1052736"/>
          <a:ext cx="1295400" cy="863600"/>
        </p:xfrm>
        <a:graphic>
          <a:graphicData uri="http://schemas.openxmlformats.org/presentationml/2006/ole">
            <p:oleObj spid="_x0000_s34822" name="Формула" r:id="rId8" imgW="609480" imgH="393480" progId="Equation.3">
              <p:embed/>
            </p:oleObj>
          </a:graphicData>
        </a:graphic>
      </p:graphicFrame>
      <p:graphicFrame>
        <p:nvGraphicFramePr>
          <p:cNvPr id="4" name="Object 6"/>
          <p:cNvGraphicFramePr>
            <a:graphicFrameLocks noChangeAspect="1"/>
          </p:cNvGraphicFramePr>
          <p:nvPr/>
        </p:nvGraphicFramePr>
        <p:xfrm>
          <a:off x="946150" y="4004370"/>
          <a:ext cx="633413" cy="792162"/>
        </p:xfrm>
        <a:graphic>
          <a:graphicData uri="http://schemas.openxmlformats.org/presentationml/2006/ole">
            <p:oleObj spid="_x0000_s34824" name="Формула" r:id="rId9" imgW="355320" imgH="393480" progId="Equation.3">
              <p:embed/>
            </p:oleObj>
          </a:graphicData>
        </a:graphic>
      </p:graphicFrame>
      <p:graphicFrame>
        <p:nvGraphicFramePr>
          <p:cNvPr id="10" name="Object 6"/>
          <p:cNvGraphicFramePr>
            <a:graphicFrameLocks noChangeAspect="1"/>
          </p:cNvGraphicFramePr>
          <p:nvPr/>
        </p:nvGraphicFramePr>
        <p:xfrm>
          <a:off x="6228184" y="1484784"/>
          <a:ext cx="243027" cy="648072"/>
        </p:xfrm>
        <a:graphic>
          <a:graphicData uri="http://schemas.openxmlformats.org/presentationml/2006/ole">
            <p:oleObj spid="_x0000_s34826" name="Формула" r:id="rId10" imgW="152280" imgH="393480" progId="Equation.3">
              <p:embed/>
            </p:oleObj>
          </a:graphicData>
        </a:graphic>
      </p:graphicFrame>
      <p:graphicFrame>
        <p:nvGraphicFramePr>
          <p:cNvPr id="11" name="Object 6"/>
          <p:cNvGraphicFramePr>
            <a:graphicFrameLocks noChangeAspect="1"/>
          </p:cNvGraphicFramePr>
          <p:nvPr/>
        </p:nvGraphicFramePr>
        <p:xfrm>
          <a:off x="7524328" y="1772816"/>
          <a:ext cx="1322388" cy="863600"/>
        </p:xfrm>
        <a:graphic>
          <a:graphicData uri="http://schemas.openxmlformats.org/presentationml/2006/ole">
            <p:oleObj spid="_x0000_s34827" name="Формула" r:id="rId11" imgW="622080" imgH="393480" progId="Equation.3">
              <p:embed/>
            </p:oleObj>
          </a:graphicData>
        </a:graphic>
      </p:graphicFrame>
      <p:graphicFrame>
        <p:nvGraphicFramePr>
          <p:cNvPr id="17" name="Object 6"/>
          <p:cNvGraphicFramePr>
            <a:graphicFrameLocks noChangeAspect="1"/>
          </p:cNvGraphicFramePr>
          <p:nvPr/>
        </p:nvGraphicFramePr>
        <p:xfrm>
          <a:off x="7596336" y="2564904"/>
          <a:ext cx="1322387" cy="863600"/>
        </p:xfrm>
        <a:graphic>
          <a:graphicData uri="http://schemas.openxmlformats.org/presentationml/2006/ole">
            <p:oleObj spid="_x0000_s34828" name="Формула" r:id="rId12" imgW="622080" imgH="393480" progId="Equation.3">
              <p:embed/>
            </p:oleObj>
          </a:graphicData>
        </a:graphic>
      </p:graphicFrame>
      <p:graphicFrame>
        <p:nvGraphicFramePr>
          <p:cNvPr id="18" name="Object 6"/>
          <p:cNvGraphicFramePr>
            <a:graphicFrameLocks noChangeAspect="1"/>
          </p:cNvGraphicFramePr>
          <p:nvPr/>
        </p:nvGraphicFramePr>
        <p:xfrm>
          <a:off x="7596336" y="3212976"/>
          <a:ext cx="1295400" cy="863600"/>
        </p:xfrm>
        <a:graphic>
          <a:graphicData uri="http://schemas.openxmlformats.org/presentationml/2006/ole">
            <p:oleObj spid="_x0000_s34829" name="Формула" r:id="rId13" imgW="609480" imgH="393480" progId="Equation.3">
              <p:embed/>
            </p:oleObj>
          </a:graphicData>
        </a:graphic>
      </p:graphicFrame>
      <p:sp>
        <p:nvSpPr>
          <p:cNvPr id="40" name="Управляющая кнопка: далее 39">
            <a:hlinkClick r:id="" action="ppaction://hlinkshowjump?jump=nextslide" highlightClick="1"/>
          </p:cNvPr>
          <p:cNvSpPr/>
          <p:nvPr/>
        </p:nvSpPr>
        <p:spPr>
          <a:xfrm>
            <a:off x="395536" y="5085184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1115616" y="4941168"/>
            <a:ext cx="6264696" cy="720080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Так как неправильная дробь больше единицы</a:t>
            </a: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build="p"/>
      <p:bldP spid="41" grpId="0" animBg="1"/>
      <p:bldP spid="42" grpId="0" animBg="1"/>
      <p:bldP spid="31" grpId="0" animBg="1"/>
      <p:bldP spid="32" grpId="0" animBg="1"/>
      <p:bldP spid="4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4536504" cy="648072"/>
          </a:xfr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Повторение (подсказка)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668344" y="6453336"/>
            <a:ext cx="1008310" cy="288031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fld id="{FFDCC7B5-6DFD-427D-8B90-62C028F4D2A3}" type="slidenum">
              <a:rPr lang="ru-RU" sz="1600" b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17</a:t>
            </a:fld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Управляющая кнопка: домой 14">
            <a:hlinkClick r:id="" action="ppaction://hlinkshowjump?jump=previousslide" highlightClick="1"/>
          </p:cNvPr>
          <p:cNvSpPr/>
          <p:nvPr/>
        </p:nvSpPr>
        <p:spPr>
          <a:xfrm>
            <a:off x="8100392" y="116632"/>
            <a:ext cx="886396" cy="910208"/>
          </a:xfrm>
          <a:prstGeom prst="actionButtonHome">
            <a:avLst/>
          </a:prstGeom>
          <a:gradFill flip="none" rotWithShape="1">
            <a:gsLst>
              <a:gs pos="0">
                <a:schemeClr val="accent5">
                  <a:shade val="51000"/>
                  <a:satMod val="130000"/>
                </a:schemeClr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Пятиугольник 15"/>
          <p:cNvSpPr/>
          <p:nvPr/>
        </p:nvSpPr>
        <p:spPr>
          <a:xfrm>
            <a:off x="179512" y="1124744"/>
            <a:ext cx="8064500" cy="1081087"/>
          </a:xfrm>
          <a:prstGeom prst="homePlat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Если из меньшего числа вычесть большее, то получится отрицательное число.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7" name="Управляющая кнопка: домой 16">
            <a:hlinkClick r:id="" action="ppaction://hlinkshowjump?jump=previousslide" highlightClick="1"/>
          </p:cNvPr>
          <p:cNvSpPr/>
          <p:nvPr/>
        </p:nvSpPr>
        <p:spPr>
          <a:xfrm>
            <a:off x="8316416" y="1340768"/>
            <a:ext cx="681037" cy="64770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188640"/>
            <a:ext cx="960107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ятиугольник 7"/>
          <p:cNvSpPr/>
          <p:nvPr/>
        </p:nvSpPr>
        <p:spPr>
          <a:xfrm>
            <a:off x="179512" y="2276872"/>
            <a:ext cx="8064500" cy="1081087"/>
          </a:xfrm>
          <a:prstGeom prst="homePlat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Числа а и        - взаимно обратные числа.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9" name="Управляющая кнопка: домой 8">
            <a:hlinkClick r:id="" action="ppaction://hlinkshowjump?jump=previousslide" highlightClick="1"/>
          </p:cNvPr>
          <p:cNvSpPr/>
          <p:nvPr/>
        </p:nvSpPr>
        <p:spPr>
          <a:xfrm>
            <a:off x="8316416" y="2492896"/>
            <a:ext cx="681037" cy="64770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2843808" y="2420888"/>
          <a:ext cx="271463" cy="792162"/>
        </p:xfrm>
        <a:graphic>
          <a:graphicData uri="http://schemas.openxmlformats.org/presentationml/2006/ole">
            <p:oleObj spid="_x0000_s35842" name="Формула" r:id="rId4" imgW="152280" imgH="393480" progId="Equation.3">
              <p:embed/>
            </p:oleObj>
          </a:graphicData>
        </a:graphic>
      </p:graphicFrame>
      <p:sp>
        <p:nvSpPr>
          <p:cNvPr id="11" name="Пятиугольник 10"/>
          <p:cNvSpPr/>
          <p:nvPr/>
        </p:nvSpPr>
        <p:spPr>
          <a:xfrm>
            <a:off x="179512" y="3429000"/>
            <a:ext cx="8064500" cy="1081087"/>
          </a:xfrm>
          <a:prstGeom prst="homePlat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Если данное число – правильная дробь, то ему взаимно обратное число – неправильная дробь.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2" name="Управляющая кнопка: домой 11">
            <a:hlinkClick r:id="" action="ppaction://hlinkshowjump?jump=previousslide" highlightClick="1"/>
          </p:cNvPr>
          <p:cNvSpPr/>
          <p:nvPr/>
        </p:nvSpPr>
        <p:spPr>
          <a:xfrm>
            <a:off x="8316416" y="3645024"/>
            <a:ext cx="681037" cy="64770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4608512" cy="648072"/>
          </a:xfr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Модуль</a:t>
            </a:r>
            <a:r>
              <a:rPr lang="en-US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«Алгебра» №2</a:t>
            </a:r>
            <a:endParaRPr lang="ru-RU" sz="2800" b="1" dirty="0"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Рамка 5">
            <a:hlinkClick r:id="" action="ppaction://hlinkshowjump?jump=nextslide"/>
          </p:cNvPr>
          <p:cNvSpPr/>
          <p:nvPr/>
        </p:nvSpPr>
        <p:spPr>
          <a:xfrm flipH="1">
            <a:off x="6228184" y="332656"/>
            <a:ext cx="2736304" cy="648072"/>
          </a:xfrm>
          <a:prstGeom prst="frame">
            <a:avLst>
              <a:gd name="adj1" fmla="val 18285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ru-RU" sz="2400" b="1" dirty="0">
                <a:ln w="50800"/>
                <a:solidFill>
                  <a:schemeClr val="bg1">
                    <a:shade val="50000"/>
                  </a:schemeClr>
                </a:solidFill>
                <a:hlinkClick r:id="" action="ppaction://hlinkshowjump?jump=nextslide"/>
              </a:rPr>
              <a:t>Повторение</a:t>
            </a:r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(4)</a:t>
            </a:r>
            <a:endParaRPr lang="ru-RU" sz="2400" b="1" dirty="0">
              <a:ln w="5080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Управляющая кнопка: далее 20">
            <a:hlinkClick r:id="rId3" action="ppaction://hlinksldjump" highlightClick="1"/>
          </p:cNvPr>
          <p:cNvSpPr/>
          <p:nvPr/>
        </p:nvSpPr>
        <p:spPr>
          <a:xfrm>
            <a:off x="7668344" y="6021288"/>
            <a:ext cx="754063" cy="720725"/>
          </a:xfrm>
          <a:prstGeom prst="actionButtonForwardNex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19" name="Номер слайда 9"/>
          <p:cNvSpPr txBox="1">
            <a:spLocks/>
          </p:cNvSpPr>
          <p:nvPr/>
        </p:nvSpPr>
        <p:spPr>
          <a:xfrm>
            <a:off x="8532440" y="6453336"/>
            <a:ext cx="504825" cy="288032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07BC511-9F73-4078-83DD-3D830F4D5332}" type="slidenum">
              <a:rPr lang="ru-RU" sz="1600" b="1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18</a:t>
            </a:fld>
            <a:endParaRPr lang="ru-RU" sz="1600" b="1" dirty="0">
              <a:solidFill>
                <a:schemeClr val="accent4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07504" y="1124744"/>
            <a:ext cx="6912768" cy="1008112"/>
          </a:xfrm>
          <a:prstGeom prst="roundRect">
            <a:avLst>
              <a:gd name="adj" fmla="val 2211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На координатной прямой отмечено число а. Расположите в порядке убывания числа а; -а; а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²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. </a:t>
            </a:r>
          </a:p>
        </p:txBody>
      </p:sp>
      <p:sp>
        <p:nvSpPr>
          <p:cNvPr id="29" name="Rectangle 3"/>
          <p:cNvSpPr>
            <a:spLocks noGrp="1" noChangeArrowheads="1"/>
          </p:cNvSpPr>
          <p:nvPr/>
        </p:nvSpPr>
        <p:spPr bwMode="auto">
          <a:xfrm>
            <a:off x="3995936" y="6021288"/>
            <a:ext cx="3528392" cy="717203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x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80000"/>
              </a:lnSpc>
              <a:defRPr/>
            </a:pPr>
            <a:endParaRPr lang="ru-RU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80000"/>
              </a:lnSpc>
              <a:defRPr/>
            </a:pPr>
            <a:endParaRPr lang="ru-RU" sz="1400" b="1" dirty="0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</a:t>
            </a: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1043608" y="3356992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53" name="Содержимое 52"/>
          <p:cNvSpPr>
            <a:spLocks noGrp="1"/>
          </p:cNvSpPr>
          <p:nvPr>
            <p:ph idx="1"/>
          </p:nvPr>
        </p:nvSpPr>
        <p:spPr>
          <a:xfrm>
            <a:off x="3131840" y="2492896"/>
            <a:ext cx="4104456" cy="504056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Исходя из рисунка </a:t>
            </a: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</a:rPr>
              <a:t>a&lt;0, 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cs typeface="Calibri"/>
              </a:rPr>
              <a:t>|</a:t>
            </a: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cs typeface="Calibri"/>
              </a:rPr>
              <a:t>|</a:t>
            </a: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</a:rPr>
              <a:t>&lt;1.</a:t>
            </a:r>
            <a:endParaRPr lang="ru-RU" sz="2400" b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6093296"/>
            <a:ext cx="72008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Скругленный прямоугольник 11"/>
          <p:cNvSpPr/>
          <p:nvPr/>
        </p:nvSpPr>
        <p:spPr>
          <a:xfrm>
            <a:off x="7164288" y="1124744"/>
            <a:ext cx="1872208" cy="2880320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buFont typeface="+mj-lt"/>
              <a:buAutoNum type="arabicPeriod"/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</a:rPr>
              <a:t>-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а; а; а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².</a:t>
            </a:r>
            <a:endParaRPr lang="ru-RU" sz="2400" b="1" dirty="0" smtClean="0">
              <a:solidFill>
                <a:srgbClr val="000000"/>
              </a:solidFill>
              <a:latin typeface="Arial Narrow" pitchFamily="34" charset="0"/>
            </a:endParaRPr>
          </a:p>
          <a:p>
            <a:pPr marL="457200" indent="-457200">
              <a:buFont typeface="+mj-lt"/>
              <a:buAutoNum type="arabicPeriod"/>
              <a:defRPr/>
            </a:pP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</a:rPr>
              <a:t>-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а; а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²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;</a:t>
            </a: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а.</a:t>
            </a:r>
            <a:endParaRPr lang="en-US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  <a:p>
            <a:pPr marL="457200" indent="-457200">
              <a:buFont typeface="+mj-lt"/>
              <a:buAutoNum type="arabicPeriod"/>
              <a:defRPr/>
            </a:pP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а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²; -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а; а. </a:t>
            </a: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  <a:p>
            <a:pPr marL="457200" indent="-457200">
              <a:defRPr/>
            </a:pP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  <a:p>
            <a:pPr marL="457200" indent="-457200">
              <a:buFont typeface="+mj-lt"/>
              <a:buAutoNum type="arabicPeriod" startAt="4"/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а; а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²; -а.</a:t>
            </a:r>
            <a:endParaRPr lang="en-US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  <a:p>
            <a:pPr marL="457200" indent="-457200">
              <a:buFont typeface="+mj-lt"/>
              <a:buAutoNum type="arabicPeriod" startAt="4"/>
              <a:defRPr/>
            </a:pPr>
            <a:endParaRPr lang="ru-RU" sz="2400" b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323528" y="2780928"/>
            <a:ext cx="2448272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899592" y="2708920"/>
            <a:ext cx="152400" cy="1524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15" name="Object 6"/>
          <p:cNvGraphicFramePr>
            <a:graphicFrameLocks noChangeAspect="1"/>
          </p:cNvGraphicFramePr>
          <p:nvPr/>
        </p:nvGraphicFramePr>
        <p:xfrm>
          <a:off x="1691680" y="2348880"/>
          <a:ext cx="177800" cy="347662"/>
        </p:xfrm>
        <a:graphic>
          <a:graphicData uri="http://schemas.openxmlformats.org/presentationml/2006/ole">
            <p:oleObj spid="_x0000_s36866" name="Формула" r:id="rId5" imgW="88560" imgH="164880" progId="Equation.3">
              <p:embed/>
            </p:oleObj>
          </a:graphicData>
        </a:graphic>
      </p:graphicFrame>
      <p:graphicFrame>
        <p:nvGraphicFramePr>
          <p:cNvPr id="16" name="Object 7"/>
          <p:cNvGraphicFramePr>
            <a:graphicFrameLocks noChangeAspect="1"/>
          </p:cNvGraphicFramePr>
          <p:nvPr/>
        </p:nvGraphicFramePr>
        <p:xfrm>
          <a:off x="827584" y="2420888"/>
          <a:ext cx="255588" cy="295275"/>
        </p:xfrm>
        <a:graphic>
          <a:graphicData uri="http://schemas.openxmlformats.org/presentationml/2006/ole">
            <p:oleObj spid="_x0000_s36867" name="Формула" r:id="rId6" imgW="126720" imgH="139680" progId="Equation.3">
              <p:embed/>
            </p:oleObj>
          </a:graphicData>
        </a:graphic>
      </p:graphicFrame>
      <p:cxnSp>
        <p:nvCxnSpPr>
          <p:cNvPr id="34" name="Прямая соединительная линия 33"/>
          <p:cNvCxnSpPr/>
          <p:nvPr/>
        </p:nvCxnSpPr>
        <p:spPr>
          <a:xfrm flipV="1">
            <a:off x="683568" y="2708920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1259632" y="2708920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1115616" y="2348880"/>
          <a:ext cx="254000" cy="374650"/>
        </p:xfrm>
        <a:graphic>
          <a:graphicData uri="http://schemas.openxmlformats.org/presentationml/2006/ole">
            <p:oleObj spid="_x0000_s36868" name="Формула" r:id="rId7" imgW="126720" imgH="177480" progId="Equation.3">
              <p:embed/>
            </p:oleObj>
          </a:graphicData>
        </a:graphic>
      </p:graphicFrame>
      <p:sp>
        <p:nvSpPr>
          <p:cNvPr id="41" name="Скругленный прямоугольник 40"/>
          <p:cNvSpPr/>
          <p:nvPr/>
        </p:nvSpPr>
        <p:spPr>
          <a:xfrm>
            <a:off x="1763688" y="3356992"/>
            <a:ext cx="1512168" cy="504056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</a:rPr>
              <a:t>-a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</a:rPr>
              <a:t>&gt; 0</a:t>
            </a: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</p:txBody>
      </p:sp>
      <p:sp>
        <p:nvSpPr>
          <p:cNvPr id="45" name="Управляющая кнопка: далее 44">
            <a:hlinkClick r:id="" action="ppaction://hlinkshowjump?jump=nextslide" highlightClick="1"/>
          </p:cNvPr>
          <p:cNvSpPr/>
          <p:nvPr/>
        </p:nvSpPr>
        <p:spPr>
          <a:xfrm>
            <a:off x="323528" y="4077072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1115616" y="4077072"/>
            <a:ext cx="1368152" cy="576064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а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²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cs typeface="Calibri"/>
              </a:rPr>
              <a:t>&gt;0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           </a:t>
            </a: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</p:txBody>
      </p:sp>
      <p:sp>
        <p:nvSpPr>
          <p:cNvPr id="40" name="Управляющая кнопка: далее 39">
            <a:hlinkClick r:id="" action="ppaction://hlinkshowjump?jump=nextslide" highlightClick="1"/>
          </p:cNvPr>
          <p:cNvSpPr/>
          <p:nvPr/>
        </p:nvSpPr>
        <p:spPr>
          <a:xfrm>
            <a:off x="5652120" y="4869160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323528" y="4797152"/>
            <a:ext cx="5256584" cy="648072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Так как 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cs typeface="Calibri"/>
              </a:rPr>
              <a:t>|</a:t>
            </a: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</a:rPr>
              <a:t>a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cs typeface="Calibri"/>
              </a:rPr>
              <a:t>|</a:t>
            </a: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</a:rPr>
              <a:t>&lt;1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, то а – дробь правильная</a:t>
            </a: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V="1">
            <a:off x="1835696" y="2708920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3" name="Object 11"/>
          <p:cNvGraphicFramePr>
            <a:graphicFrameLocks noChangeAspect="1"/>
          </p:cNvGraphicFramePr>
          <p:nvPr/>
        </p:nvGraphicFramePr>
        <p:xfrm>
          <a:off x="467544" y="2348880"/>
          <a:ext cx="330200" cy="347663"/>
        </p:xfrm>
        <a:graphic>
          <a:graphicData uri="http://schemas.openxmlformats.org/presentationml/2006/ole">
            <p:oleObj spid="_x0000_s36875" name="Формула" r:id="rId8" imgW="164880" imgH="164880" progId="Equation.3">
              <p:embed/>
            </p:oleObj>
          </a:graphicData>
        </a:graphic>
      </p:graphicFrame>
      <p:sp>
        <p:nvSpPr>
          <p:cNvPr id="36" name="Управляющая кнопка: далее 35">
            <a:hlinkClick r:id="" action="ppaction://hlinkshowjump?jump=nextslide" highlightClick="1"/>
          </p:cNvPr>
          <p:cNvSpPr/>
          <p:nvPr/>
        </p:nvSpPr>
        <p:spPr>
          <a:xfrm>
            <a:off x="323528" y="3356992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6300192" y="4869160"/>
            <a:ext cx="1584176" cy="576064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defRPr/>
            </a:pPr>
            <a:r>
              <a:rPr lang="ru-RU" sz="2400" b="1" dirty="0" err="1" smtClean="0">
                <a:solidFill>
                  <a:srgbClr val="000000"/>
                </a:solidFill>
                <a:latin typeface="Calibri"/>
                <a:cs typeface="Calibri"/>
              </a:rPr>
              <a:t>|</a:t>
            </a:r>
            <a:r>
              <a:rPr lang="ru-RU" sz="2400" b="1" dirty="0" err="1" smtClean="0">
                <a:solidFill>
                  <a:srgbClr val="000000"/>
                </a:solidFill>
                <a:latin typeface="Arial Narrow" pitchFamily="34" charset="0"/>
              </a:rPr>
              <a:t>а</a:t>
            </a:r>
            <a:r>
              <a:rPr lang="ru-RU" sz="2400" b="1" dirty="0" err="1" smtClean="0">
                <a:solidFill>
                  <a:srgbClr val="000000"/>
                </a:solidFill>
                <a:latin typeface="Calibri"/>
                <a:cs typeface="Calibri"/>
              </a:rPr>
              <a:t>²|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cs typeface="Calibri"/>
              </a:rPr>
              <a:t>&lt;|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а</a:t>
            </a:r>
            <a:r>
              <a:rPr lang="en-US" sz="2400" b="1" dirty="0" smtClean="0">
                <a:solidFill>
                  <a:srgbClr val="000000"/>
                </a:solidFill>
                <a:latin typeface="Calibri"/>
                <a:cs typeface="Calibri"/>
              </a:rPr>
              <a:t>|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           </a:t>
            </a: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1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2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build="p"/>
      <p:bldP spid="41" grpId="0" animBg="1"/>
      <p:bldP spid="32" grpId="0" animBg="1"/>
      <p:bldP spid="44" grpId="0" animBg="1"/>
      <p:bldP spid="3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4536504" cy="648072"/>
          </a:xfr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Повторение (подсказка)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668344" y="6453336"/>
            <a:ext cx="1008310" cy="288031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fld id="{FFDCC7B5-6DFD-427D-8B90-62C028F4D2A3}" type="slidenum">
              <a:rPr lang="ru-RU" sz="1600" b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19</a:t>
            </a:fld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Управляющая кнопка: домой 14">
            <a:hlinkClick r:id="" action="ppaction://hlinkshowjump?jump=previousslide" highlightClick="1"/>
          </p:cNvPr>
          <p:cNvSpPr/>
          <p:nvPr/>
        </p:nvSpPr>
        <p:spPr>
          <a:xfrm>
            <a:off x="8100392" y="116632"/>
            <a:ext cx="886396" cy="910208"/>
          </a:xfrm>
          <a:prstGeom prst="actionButtonHome">
            <a:avLst/>
          </a:prstGeom>
          <a:gradFill flip="none" rotWithShape="1">
            <a:gsLst>
              <a:gs pos="0">
                <a:schemeClr val="accent5">
                  <a:shade val="51000"/>
                  <a:satMod val="130000"/>
                </a:schemeClr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Пятиугольник 15"/>
          <p:cNvSpPr/>
          <p:nvPr/>
        </p:nvSpPr>
        <p:spPr>
          <a:xfrm>
            <a:off x="179512" y="1124745"/>
            <a:ext cx="8064500" cy="792088"/>
          </a:xfrm>
          <a:prstGeom prst="homePlat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а и –а   – противоположные числа.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7" name="Управляющая кнопка: домой 16">
            <a:hlinkClick r:id="" action="ppaction://hlinkshowjump?jump=previousslide" highlightClick="1"/>
          </p:cNvPr>
          <p:cNvSpPr/>
          <p:nvPr/>
        </p:nvSpPr>
        <p:spPr>
          <a:xfrm>
            <a:off x="8316416" y="1196752"/>
            <a:ext cx="681037" cy="64770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88640"/>
            <a:ext cx="960107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ятиугольник 7"/>
          <p:cNvSpPr/>
          <p:nvPr/>
        </p:nvSpPr>
        <p:spPr>
          <a:xfrm>
            <a:off x="179512" y="2060848"/>
            <a:ext cx="8064500" cy="792088"/>
          </a:xfrm>
          <a:prstGeom prst="homePlat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Если данное число положительное, то противоположное ему число - отрицательное.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9" name="Управляющая кнопка: домой 8">
            <a:hlinkClick r:id="" action="ppaction://hlinkshowjump?jump=previousslide" highlightClick="1"/>
          </p:cNvPr>
          <p:cNvSpPr/>
          <p:nvPr/>
        </p:nvSpPr>
        <p:spPr>
          <a:xfrm>
            <a:off x="8316416" y="2132855"/>
            <a:ext cx="681037" cy="64770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Пятиугольник 9"/>
          <p:cNvSpPr/>
          <p:nvPr/>
        </p:nvSpPr>
        <p:spPr>
          <a:xfrm>
            <a:off x="179512" y="2996952"/>
            <a:ext cx="8064500" cy="792088"/>
          </a:xfrm>
          <a:prstGeom prst="homePlat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Квадрат любого числа есть число неотрицательное.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1" name="Управляющая кнопка: домой 10">
            <a:hlinkClick r:id="" action="ppaction://hlinkshowjump?jump=previousslide" highlightClick="1"/>
          </p:cNvPr>
          <p:cNvSpPr/>
          <p:nvPr/>
        </p:nvSpPr>
        <p:spPr>
          <a:xfrm>
            <a:off x="8316416" y="3068959"/>
            <a:ext cx="681037" cy="64770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Пятиугольник 11"/>
          <p:cNvSpPr/>
          <p:nvPr/>
        </p:nvSpPr>
        <p:spPr>
          <a:xfrm>
            <a:off x="179512" y="3933056"/>
            <a:ext cx="8064500" cy="792088"/>
          </a:xfrm>
          <a:prstGeom prst="homePlat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Если число умножить на правильную дробь, то оно уменьшается.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3" name="Управляющая кнопка: домой 12">
            <a:hlinkClick r:id="" action="ppaction://hlinkshowjump?jump=previousslide" highlightClick="1"/>
          </p:cNvPr>
          <p:cNvSpPr/>
          <p:nvPr/>
        </p:nvSpPr>
        <p:spPr>
          <a:xfrm>
            <a:off x="8316416" y="4005063"/>
            <a:ext cx="681037" cy="64770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4608512" cy="648072"/>
          </a:xfr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Модуль</a:t>
            </a:r>
            <a:r>
              <a:rPr lang="en-US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«Алгебра» №2</a:t>
            </a:r>
            <a:endParaRPr lang="ru-RU" sz="2800" b="1" dirty="0"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Рамка 5">
            <a:hlinkClick r:id="" action="ppaction://hlinkshowjump?jump=nextslide"/>
          </p:cNvPr>
          <p:cNvSpPr/>
          <p:nvPr/>
        </p:nvSpPr>
        <p:spPr>
          <a:xfrm flipH="1">
            <a:off x="6228184" y="332656"/>
            <a:ext cx="2736304" cy="648072"/>
          </a:xfrm>
          <a:prstGeom prst="frame">
            <a:avLst>
              <a:gd name="adj1" fmla="val 18285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ru-RU" sz="2400" b="1" dirty="0">
                <a:ln w="50800"/>
                <a:solidFill>
                  <a:schemeClr val="bg1">
                    <a:shade val="50000"/>
                  </a:schemeClr>
                </a:solidFill>
                <a:hlinkClick r:id="" action="ppaction://hlinkshowjump?jump=nextslide"/>
              </a:rPr>
              <a:t>Повторение</a:t>
            </a:r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(2)</a:t>
            </a:r>
            <a:endParaRPr lang="ru-RU" sz="2400" b="1" dirty="0">
              <a:ln w="5080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Управляющая кнопка: далее 20">
            <a:hlinkClick r:id="rId3" action="ppaction://hlinksldjump" highlightClick="1"/>
          </p:cNvPr>
          <p:cNvSpPr/>
          <p:nvPr/>
        </p:nvSpPr>
        <p:spPr>
          <a:xfrm>
            <a:off x="7668344" y="6021288"/>
            <a:ext cx="754063" cy="720725"/>
          </a:xfrm>
          <a:prstGeom prst="actionButtonForwardNex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19" name="Номер слайда 9"/>
          <p:cNvSpPr txBox="1">
            <a:spLocks/>
          </p:cNvSpPr>
          <p:nvPr/>
        </p:nvSpPr>
        <p:spPr>
          <a:xfrm>
            <a:off x="8532440" y="6453336"/>
            <a:ext cx="504825" cy="288032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07BC511-9F73-4078-83DD-3D830F4D5332}" type="slidenum">
              <a:rPr lang="ru-RU" sz="1600" b="1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ru-RU" sz="1600" b="1" dirty="0">
              <a:solidFill>
                <a:schemeClr val="accent4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07504" y="1124744"/>
            <a:ext cx="6696744" cy="864096"/>
          </a:xfrm>
          <a:prstGeom prst="roundRect">
            <a:avLst>
              <a:gd name="adj" fmla="val 2211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На координатной прямой отмечено число а. </a:t>
            </a:r>
          </a:p>
          <a:p>
            <a:pPr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Из следующих неравенств выберите верное:</a:t>
            </a:r>
            <a:endParaRPr lang="ru-RU" sz="2400" b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29" name="Rectangle 3"/>
          <p:cNvSpPr>
            <a:spLocks noGrp="1" noChangeArrowheads="1"/>
          </p:cNvSpPr>
          <p:nvPr/>
        </p:nvSpPr>
        <p:spPr bwMode="auto">
          <a:xfrm>
            <a:off x="3995936" y="6021288"/>
            <a:ext cx="3528392" cy="717203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x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80000"/>
              </a:lnSpc>
              <a:defRPr/>
            </a:pPr>
            <a:endParaRPr lang="ru-RU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80000"/>
              </a:lnSpc>
              <a:defRPr/>
            </a:pPr>
            <a:endParaRPr lang="ru-RU" sz="1400" b="1" dirty="0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4283968" y="2924944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53" name="Содержимое 52"/>
          <p:cNvSpPr>
            <a:spLocks noGrp="1"/>
          </p:cNvSpPr>
          <p:nvPr>
            <p:ph idx="1"/>
          </p:nvPr>
        </p:nvSpPr>
        <p:spPr>
          <a:xfrm>
            <a:off x="251520" y="2852936"/>
            <a:ext cx="3456384" cy="504056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Исходя из рисунка 5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&lt;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а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&lt;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6,</a:t>
            </a:r>
            <a:endParaRPr lang="ru-RU" sz="2400" b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6093296"/>
            <a:ext cx="72008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Скругленный прямоугольник 11"/>
          <p:cNvSpPr/>
          <p:nvPr/>
        </p:nvSpPr>
        <p:spPr>
          <a:xfrm>
            <a:off x="6948264" y="1124744"/>
            <a:ext cx="2016224" cy="1512168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buFont typeface="+mj-lt"/>
              <a:buAutoNum type="arabicPeriod"/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а – 6 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&gt; 0</a:t>
            </a:r>
          </a:p>
          <a:p>
            <a:pPr marL="457200" indent="-457200" algn="ctr">
              <a:buFont typeface="+mj-lt"/>
              <a:buAutoNum type="arabicPeriod"/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4 – а &gt; 0</a:t>
            </a:r>
          </a:p>
          <a:p>
            <a:pPr marL="457200" indent="-457200" algn="ctr">
              <a:buFont typeface="+mj-lt"/>
              <a:buAutoNum type="arabicPeriod"/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5 – а &lt; 0</a:t>
            </a:r>
          </a:p>
          <a:p>
            <a:pPr marL="457200" indent="-457200" algn="ctr">
              <a:buFont typeface="+mj-lt"/>
              <a:buAutoNum type="arabicPeriod"/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а – 3 &lt; 0</a:t>
            </a:r>
            <a:endParaRPr lang="ru-RU" sz="2400" b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395536" y="2492896"/>
            <a:ext cx="4320480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3707904" y="2420888"/>
            <a:ext cx="152400" cy="1524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15" name="Object 6"/>
          <p:cNvGraphicFramePr>
            <a:graphicFrameLocks noChangeAspect="1"/>
          </p:cNvGraphicFramePr>
          <p:nvPr/>
        </p:nvGraphicFramePr>
        <p:xfrm>
          <a:off x="1043608" y="2060848"/>
          <a:ext cx="177800" cy="347662"/>
        </p:xfrm>
        <a:graphic>
          <a:graphicData uri="http://schemas.openxmlformats.org/presentationml/2006/ole">
            <p:oleObj spid="_x0000_s2052" name="Формула" r:id="rId5" imgW="88560" imgH="164880" progId="Equation.3">
              <p:embed/>
            </p:oleObj>
          </a:graphicData>
        </a:graphic>
      </p:graphicFrame>
      <p:graphicFrame>
        <p:nvGraphicFramePr>
          <p:cNvPr id="16" name="Object 7"/>
          <p:cNvGraphicFramePr>
            <a:graphicFrameLocks noChangeAspect="1"/>
          </p:cNvGraphicFramePr>
          <p:nvPr/>
        </p:nvGraphicFramePr>
        <p:xfrm>
          <a:off x="3635896" y="2132856"/>
          <a:ext cx="255588" cy="295275"/>
        </p:xfrm>
        <a:graphic>
          <a:graphicData uri="http://schemas.openxmlformats.org/presentationml/2006/ole">
            <p:oleObj spid="_x0000_s2053" name="Формула" r:id="rId6" imgW="126720" imgH="139680" progId="Equation.3">
              <p:embed/>
            </p:oleObj>
          </a:graphicData>
        </a:graphic>
      </p:graphicFrame>
      <p:cxnSp>
        <p:nvCxnSpPr>
          <p:cNvPr id="23" name="Прямая соединительная линия 22"/>
          <p:cNvCxnSpPr/>
          <p:nvPr/>
        </p:nvCxnSpPr>
        <p:spPr>
          <a:xfrm flipV="1">
            <a:off x="539552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1115616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1691680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3419872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V="1">
            <a:off x="2267744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V="1">
            <a:off x="2843808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V="1">
            <a:off x="3995936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30213" y="2047875"/>
          <a:ext cx="254000" cy="374650"/>
        </p:xfrm>
        <a:graphic>
          <a:graphicData uri="http://schemas.openxmlformats.org/presentationml/2006/ole">
            <p:oleObj spid="_x0000_s2054" name="Формула" r:id="rId7" imgW="126720" imgH="177480" progId="Equation.3">
              <p:embed/>
            </p:oleObj>
          </a:graphicData>
        </a:graphic>
      </p:graphicFrame>
      <p:sp>
        <p:nvSpPr>
          <p:cNvPr id="40" name="Объект 2"/>
          <p:cNvSpPr>
            <a:spLocks noGrp="1"/>
          </p:cNvSpPr>
          <p:nvPr/>
        </p:nvSpPr>
        <p:spPr bwMode="auto">
          <a:xfrm>
            <a:off x="3707904" y="2852936"/>
            <a:ext cx="5778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2400" dirty="0">
                <a:solidFill>
                  <a:srgbClr val="000000"/>
                </a:solidFill>
                <a:latin typeface="Cambria Math" pitchFamily="18" charset="0"/>
                <a:ea typeface="Cambria Math" pitchFamily="18" charset="0"/>
                <a:cs typeface="Arial" charset="0"/>
              </a:rPr>
              <a:t>⇒</a:t>
            </a:r>
            <a:r>
              <a:rPr lang="ru-RU" sz="2400" dirty="0">
                <a:ea typeface="Cambria Math" pitchFamily="18" charset="0"/>
                <a:cs typeface="Arial" charset="0"/>
              </a:rPr>
              <a:t> 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5220072" y="2852936"/>
            <a:ext cx="2016224" cy="576064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buFont typeface="+mj-lt"/>
              <a:buAutoNum type="arabicPeriod"/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а – 6 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&lt; 0</a:t>
            </a: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5220072" y="3573016"/>
            <a:ext cx="2016224" cy="576064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buFont typeface="+mj-lt"/>
              <a:buAutoNum type="arabicPeriod" startAt="2"/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4 – а 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&lt;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 0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5220072" y="4293096"/>
            <a:ext cx="2016224" cy="576064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buFont typeface="+mj-lt"/>
              <a:buAutoNum type="arabicPeriod" startAt="3"/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5 – а &lt; 0</a:t>
            </a: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5220072" y="5013176"/>
            <a:ext cx="2016224" cy="576064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buFont typeface="+mj-lt"/>
              <a:buAutoNum type="arabicPeriod" startAt="4"/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а – 3 &gt; 0</a:t>
            </a:r>
            <a:endParaRPr lang="ru-RU" sz="2400" b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45" name="Управляющая кнопка: далее 44">
            <a:hlinkClick r:id="" action="ppaction://hlinkshowjump?jump=nextslide" highlightClick="1"/>
          </p:cNvPr>
          <p:cNvSpPr/>
          <p:nvPr/>
        </p:nvSpPr>
        <p:spPr>
          <a:xfrm>
            <a:off x="4355976" y="5085184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build="p"/>
      <p:bldP spid="40" grpId="0"/>
      <p:bldP spid="41" grpId="0" animBg="1"/>
      <p:bldP spid="42" grpId="0" animBg="1"/>
      <p:bldP spid="43" grpId="0" animBg="1"/>
      <p:bldP spid="4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4608512" cy="648072"/>
          </a:xfr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Модуль</a:t>
            </a:r>
            <a:r>
              <a:rPr lang="en-US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«Алгебра» №2</a:t>
            </a:r>
            <a:endParaRPr lang="ru-RU" sz="2800" b="1" dirty="0"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Рамка 5">
            <a:hlinkClick r:id="" action="ppaction://hlinkshowjump?jump=nextslide"/>
          </p:cNvPr>
          <p:cNvSpPr/>
          <p:nvPr/>
        </p:nvSpPr>
        <p:spPr>
          <a:xfrm flipH="1">
            <a:off x="6228184" y="332656"/>
            <a:ext cx="2736304" cy="648072"/>
          </a:xfrm>
          <a:prstGeom prst="frame">
            <a:avLst>
              <a:gd name="adj1" fmla="val 18285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ru-RU" sz="2400" b="1" dirty="0">
                <a:ln w="50800"/>
                <a:solidFill>
                  <a:schemeClr val="bg1">
                    <a:shade val="50000"/>
                  </a:schemeClr>
                </a:solidFill>
                <a:hlinkClick r:id="" action="ppaction://hlinkshowjump?jump=nextslide"/>
              </a:rPr>
              <a:t>Повторение</a:t>
            </a:r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(5)</a:t>
            </a:r>
            <a:endParaRPr lang="ru-RU" sz="2400" b="1" dirty="0">
              <a:ln w="5080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Управляющая кнопка: далее 20">
            <a:hlinkClick r:id="rId3" action="ppaction://hlinksldjump" highlightClick="1"/>
          </p:cNvPr>
          <p:cNvSpPr/>
          <p:nvPr/>
        </p:nvSpPr>
        <p:spPr>
          <a:xfrm>
            <a:off x="7668344" y="6021288"/>
            <a:ext cx="754063" cy="720725"/>
          </a:xfrm>
          <a:prstGeom prst="actionButtonForwardNex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19" name="Номер слайда 9"/>
          <p:cNvSpPr txBox="1">
            <a:spLocks/>
          </p:cNvSpPr>
          <p:nvPr/>
        </p:nvSpPr>
        <p:spPr>
          <a:xfrm>
            <a:off x="8532440" y="6453336"/>
            <a:ext cx="504825" cy="288032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07BC511-9F73-4078-83DD-3D830F4D5332}" type="slidenum">
              <a:rPr lang="ru-RU" sz="1600" b="1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20</a:t>
            </a:fld>
            <a:endParaRPr lang="ru-RU" sz="1600" b="1" dirty="0">
              <a:solidFill>
                <a:schemeClr val="accent4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07504" y="1124744"/>
            <a:ext cx="6552728" cy="1008112"/>
          </a:xfrm>
          <a:prstGeom prst="roundRect">
            <a:avLst>
              <a:gd name="adj" fmla="val 2211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Про числа а и </a:t>
            </a: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</a:rPr>
              <a:t>b 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известно, что </a:t>
            </a: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</a:rPr>
              <a:t>a&lt;b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. Из следующих неравенств выберите верное: </a:t>
            </a:r>
          </a:p>
        </p:txBody>
      </p:sp>
      <p:sp>
        <p:nvSpPr>
          <p:cNvPr id="29" name="Rectangle 3"/>
          <p:cNvSpPr>
            <a:spLocks noGrp="1" noChangeArrowheads="1"/>
          </p:cNvSpPr>
          <p:nvPr/>
        </p:nvSpPr>
        <p:spPr bwMode="auto">
          <a:xfrm>
            <a:off x="3995936" y="6021288"/>
            <a:ext cx="3528392" cy="717203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x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80000"/>
              </a:lnSpc>
              <a:defRPr/>
            </a:pPr>
            <a:endParaRPr lang="ru-RU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80000"/>
              </a:lnSpc>
              <a:defRPr/>
            </a:pPr>
            <a:endParaRPr lang="ru-RU" sz="1400" b="1" dirty="0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4139952" y="2420888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6093296"/>
            <a:ext cx="72008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Скругленный прямоугольник 11"/>
          <p:cNvSpPr/>
          <p:nvPr/>
        </p:nvSpPr>
        <p:spPr>
          <a:xfrm>
            <a:off x="6804248" y="1124744"/>
            <a:ext cx="2232248" cy="2736304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defRPr/>
            </a:pPr>
            <a:endParaRPr lang="en-US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  <a:p>
            <a:pPr marL="457200" indent="-457200">
              <a:buFont typeface="+mj-lt"/>
              <a:buAutoNum type="arabicPeriod" startAt="4"/>
              <a:defRPr/>
            </a:pPr>
            <a:endParaRPr lang="ru-RU" sz="2400" b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1979712" y="2276872"/>
            <a:ext cx="2016224" cy="792088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defRPr/>
            </a:pP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</p:txBody>
      </p:sp>
      <p:graphicFrame>
        <p:nvGraphicFramePr>
          <p:cNvPr id="9" name="Object 6"/>
          <p:cNvGraphicFramePr>
            <a:graphicFrameLocks noChangeAspect="1"/>
          </p:cNvGraphicFramePr>
          <p:nvPr/>
        </p:nvGraphicFramePr>
        <p:xfrm>
          <a:off x="7092280" y="1196752"/>
          <a:ext cx="1845568" cy="2458011"/>
        </p:xfrm>
        <a:graphic>
          <a:graphicData uri="http://schemas.openxmlformats.org/presentationml/2006/ole">
            <p:oleObj spid="_x0000_s37893" name="Формула" r:id="rId5" imgW="1002960" imgH="1295280" progId="Equation.3">
              <p:embed/>
            </p:oleObj>
          </a:graphicData>
        </a:graphic>
      </p:graphicFrame>
      <p:graphicFrame>
        <p:nvGraphicFramePr>
          <p:cNvPr id="3" name="Object 6"/>
          <p:cNvGraphicFramePr>
            <a:graphicFrameLocks noChangeAspect="1"/>
          </p:cNvGraphicFramePr>
          <p:nvPr/>
        </p:nvGraphicFramePr>
        <p:xfrm>
          <a:off x="2051720" y="2276872"/>
          <a:ext cx="1844675" cy="746125"/>
        </p:xfrm>
        <a:graphic>
          <a:graphicData uri="http://schemas.openxmlformats.org/presentationml/2006/ole">
            <p:oleObj spid="_x0000_s37899" name="Формула" r:id="rId6" imgW="1002960" imgH="393480" progId="Equation.3">
              <p:embed/>
            </p:oleObj>
          </a:graphicData>
        </a:graphic>
      </p:graphicFrame>
      <p:sp>
        <p:nvSpPr>
          <p:cNvPr id="36" name="Управляющая кнопка: далее 35">
            <a:hlinkClick r:id="" action="ppaction://hlinkshowjump?jump=nextslide" highlightClick="1"/>
          </p:cNvPr>
          <p:cNvSpPr/>
          <p:nvPr/>
        </p:nvSpPr>
        <p:spPr>
          <a:xfrm>
            <a:off x="4716016" y="2420888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2771800" y="3212976"/>
            <a:ext cx="2016224" cy="792088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defRPr/>
            </a:pP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</p:txBody>
      </p:sp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2987824" y="3212976"/>
          <a:ext cx="1541462" cy="747712"/>
        </p:xfrm>
        <a:graphic>
          <a:graphicData uri="http://schemas.openxmlformats.org/presentationml/2006/ole">
            <p:oleObj spid="_x0000_s37901" name="Формула" r:id="rId7" imgW="838080" imgH="393480" progId="Equation.3">
              <p:embed/>
            </p:oleObj>
          </a:graphicData>
        </a:graphic>
      </p:graphicFrame>
      <p:sp>
        <p:nvSpPr>
          <p:cNvPr id="38" name="Управляющая кнопка: далее 37">
            <a:hlinkClick r:id="" action="ppaction://hlinkshowjump?jump=nextslide" highlightClick="1"/>
          </p:cNvPr>
          <p:cNvSpPr/>
          <p:nvPr/>
        </p:nvSpPr>
        <p:spPr>
          <a:xfrm>
            <a:off x="2051720" y="3356992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2771800" y="4149080"/>
            <a:ext cx="2016224" cy="792088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defRPr/>
            </a:pP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</p:txBody>
      </p:sp>
      <p:graphicFrame>
        <p:nvGraphicFramePr>
          <p:cNvPr id="22" name="Object 6"/>
          <p:cNvGraphicFramePr>
            <a:graphicFrameLocks noChangeAspect="1"/>
          </p:cNvGraphicFramePr>
          <p:nvPr/>
        </p:nvGraphicFramePr>
        <p:xfrm>
          <a:off x="3131840" y="4293096"/>
          <a:ext cx="1190625" cy="433387"/>
        </p:xfrm>
        <a:graphic>
          <a:graphicData uri="http://schemas.openxmlformats.org/presentationml/2006/ole">
            <p:oleObj spid="_x0000_s37902" name="Формула" r:id="rId8" imgW="647640" imgH="228600" progId="Equation.3">
              <p:embed/>
            </p:oleObj>
          </a:graphicData>
        </a:graphic>
      </p:graphicFrame>
      <p:sp>
        <p:nvSpPr>
          <p:cNvPr id="43" name="Управляющая кнопка: далее 42">
            <a:hlinkClick r:id="" action="ppaction://hlinkshowjump?jump=nextslide" highlightClick="1"/>
          </p:cNvPr>
          <p:cNvSpPr/>
          <p:nvPr/>
        </p:nvSpPr>
        <p:spPr>
          <a:xfrm>
            <a:off x="2051720" y="4293096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46" name="Управляющая кнопка: далее 45">
            <a:hlinkClick r:id="" action="ppaction://hlinkshowjump?jump=nextslide" highlightClick="1"/>
          </p:cNvPr>
          <p:cNvSpPr/>
          <p:nvPr/>
        </p:nvSpPr>
        <p:spPr>
          <a:xfrm>
            <a:off x="2051720" y="5229200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2771800" y="5085184"/>
            <a:ext cx="2016224" cy="792088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defRPr/>
            </a:pP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a 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–</a:t>
            </a: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 b &lt; 0</a:t>
            </a: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3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37" grpId="0" animBg="1"/>
      <p:bldP spid="39" grpId="0" animBg="1"/>
      <p:bldP spid="4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4536504" cy="648072"/>
          </a:xfr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Повторение (подсказка)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668344" y="6453336"/>
            <a:ext cx="1008310" cy="288031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fld id="{FFDCC7B5-6DFD-427D-8B90-62C028F4D2A3}" type="slidenum">
              <a:rPr lang="ru-RU" sz="1600" b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21</a:t>
            </a:fld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Управляющая кнопка: домой 14">
            <a:hlinkClick r:id="" action="ppaction://hlinkshowjump?jump=previousslide" highlightClick="1"/>
          </p:cNvPr>
          <p:cNvSpPr/>
          <p:nvPr/>
        </p:nvSpPr>
        <p:spPr>
          <a:xfrm>
            <a:off x="8100392" y="116632"/>
            <a:ext cx="886396" cy="910208"/>
          </a:xfrm>
          <a:prstGeom prst="actionButtonHome">
            <a:avLst/>
          </a:prstGeom>
          <a:gradFill flip="none" rotWithShape="1">
            <a:gsLst>
              <a:gs pos="0">
                <a:schemeClr val="accent5">
                  <a:shade val="51000"/>
                  <a:satMod val="130000"/>
                </a:schemeClr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Пятиугольник 15"/>
          <p:cNvSpPr/>
          <p:nvPr/>
        </p:nvSpPr>
        <p:spPr>
          <a:xfrm>
            <a:off x="179512" y="1124744"/>
            <a:ext cx="8064500" cy="1081087"/>
          </a:xfrm>
          <a:prstGeom prst="homePlat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Если к обеим частям неравенства прибавить одно и то же число, то получим равносильное неравенство.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7" name="Управляющая кнопка: домой 16">
            <a:hlinkClick r:id="" action="ppaction://hlinkshowjump?jump=previousslide" highlightClick="1"/>
          </p:cNvPr>
          <p:cNvSpPr/>
          <p:nvPr/>
        </p:nvSpPr>
        <p:spPr>
          <a:xfrm>
            <a:off x="8316416" y="1340768"/>
            <a:ext cx="681037" cy="64770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88640"/>
            <a:ext cx="960107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ятиугольник 7"/>
          <p:cNvSpPr/>
          <p:nvPr/>
        </p:nvSpPr>
        <p:spPr>
          <a:xfrm>
            <a:off x="179512" y="2276872"/>
            <a:ext cx="8064500" cy="1081087"/>
          </a:xfrm>
          <a:prstGeom prst="homePlat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Если обе части неравенства разделить на одно и то же положительное число, то получим равносильное неравенство, при этом знак неравенства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не изменится</a:t>
            </a: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9" name="Управляющая кнопка: домой 8">
            <a:hlinkClick r:id="" action="ppaction://hlinkshowjump?jump=previousslide" highlightClick="1"/>
          </p:cNvPr>
          <p:cNvSpPr/>
          <p:nvPr/>
        </p:nvSpPr>
        <p:spPr>
          <a:xfrm>
            <a:off x="8316416" y="2492896"/>
            <a:ext cx="681037" cy="64770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Пятиугольник 9"/>
          <p:cNvSpPr/>
          <p:nvPr/>
        </p:nvSpPr>
        <p:spPr>
          <a:xfrm>
            <a:off x="179512" y="3429000"/>
            <a:ext cx="8064500" cy="1081087"/>
          </a:xfrm>
          <a:prstGeom prst="homePlat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Если обе части неравенства разделить на одно и то же отрицательное число, при этом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изменить</a:t>
            </a: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знак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неравенства</a:t>
            </a: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то получим равносильное неравенство.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1" name="Управляющая кнопка: домой 10">
            <a:hlinkClick r:id="" action="ppaction://hlinkshowjump?jump=previousslide" highlightClick="1"/>
          </p:cNvPr>
          <p:cNvSpPr/>
          <p:nvPr/>
        </p:nvSpPr>
        <p:spPr>
          <a:xfrm>
            <a:off x="8316416" y="3645024"/>
            <a:ext cx="681037" cy="64770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Пятиугольник 11"/>
          <p:cNvSpPr/>
          <p:nvPr/>
        </p:nvSpPr>
        <p:spPr>
          <a:xfrm>
            <a:off x="179512" y="4581129"/>
            <a:ext cx="8064500" cy="648071"/>
          </a:xfrm>
          <a:prstGeom prst="homePlate">
            <a:avLst>
              <a:gd name="adj" fmla="val 79879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Нечетная степень числа сохраняет его знак.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3" name="Управляющая кнопка: домой 12">
            <a:hlinkClick r:id="" action="ppaction://hlinkshowjump?jump=previousslide" highlightClick="1"/>
          </p:cNvPr>
          <p:cNvSpPr/>
          <p:nvPr/>
        </p:nvSpPr>
        <p:spPr>
          <a:xfrm>
            <a:off x="8316416" y="4581128"/>
            <a:ext cx="681037" cy="64770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4" name="Пятиугольник 13"/>
          <p:cNvSpPr/>
          <p:nvPr/>
        </p:nvSpPr>
        <p:spPr>
          <a:xfrm>
            <a:off x="179512" y="5301209"/>
            <a:ext cx="8064500" cy="936104"/>
          </a:xfrm>
          <a:prstGeom prst="homePlate">
            <a:avLst>
              <a:gd name="adj" fmla="val 53447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Если из меньшего числа вычесть большее, то получится отрицательное число.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8" name="Управляющая кнопка: домой 17">
            <a:hlinkClick r:id="" action="ppaction://hlinkshowjump?jump=previousslide" highlightClick="1"/>
          </p:cNvPr>
          <p:cNvSpPr/>
          <p:nvPr/>
        </p:nvSpPr>
        <p:spPr>
          <a:xfrm>
            <a:off x="8316416" y="5445224"/>
            <a:ext cx="681037" cy="64770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4608512" cy="648072"/>
          </a:xfr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Модуль</a:t>
            </a:r>
            <a:r>
              <a:rPr lang="en-US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«Алгебра» №2</a:t>
            </a:r>
            <a:endParaRPr lang="ru-RU" sz="2800" b="1" dirty="0"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Рамка 5">
            <a:hlinkClick r:id="" action="ppaction://hlinkshowjump?jump=nextslide"/>
          </p:cNvPr>
          <p:cNvSpPr/>
          <p:nvPr/>
        </p:nvSpPr>
        <p:spPr>
          <a:xfrm flipH="1">
            <a:off x="6228184" y="332656"/>
            <a:ext cx="2736304" cy="648072"/>
          </a:xfrm>
          <a:prstGeom prst="frame">
            <a:avLst>
              <a:gd name="adj1" fmla="val 18285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ru-RU" sz="2400" b="1" dirty="0">
                <a:ln w="50800"/>
                <a:solidFill>
                  <a:schemeClr val="bg1">
                    <a:shade val="50000"/>
                  </a:schemeClr>
                </a:solidFill>
                <a:hlinkClick r:id="" action="ppaction://hlinkshowjump?jump=nextslide"/>
              </a:rPr>
              <a:t>Повторение</a:t>
            </a:r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(6)</a:t>
            </a:r>
            <a:endParaRPr lang="ru-RU" sz="2400" b="1" dirty="0">
              <a:ln w="5080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Управляющая кнопка: далее 20">
            <a:hlinkClick r:id="rId3" action="ppaction://hlinksldjump" highlightClick="1"/>
          </p:cNvPr>
          <p:cNvSpPr/>
          <p:nvPr/>
        </p:nvSpPr>
        <p:spPr>
          <a:xfrm>
            <a:off x="7668344" y="6021288"/>
            <a:ext cx="754063" cy="720725"/>
          </a:xfrm>
          <a:prstGeom prst="actionButtonForwardNex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19" name="Номер слайда 9"/>
          <p:cNvSpPr txBox="1">
            <a:spLocks/>
          </p:cNvSpPr>
          <p:nvPr/>
        </p:nvSpPr>
        <p:spPr>
          <a:xfrm>
            <a:off x="8532440" y="6453336"/>
            <a:ext cx="504825" cy="288032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07BC511-9F73-4078-83DD-3D830F4D5332}" type="slidenum">
              <a:rPr lang="ru-RU" sz="1600" b="1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22</a:t>
            </a:fld>
            <a:endParaRPr lang="ru-RU" sz="1600" b="1" dirty="0">
              <a:solidFill>
                <a:schemeClr val="accent4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07504" y="1124744"/>
            <a:ext cx="6552728" cy="1008112"/>
          </a:xfrm>
          <a:prstGeom prst="roundRect">
            <a:avLst>
              <a:gd name="adj" fmla="val 2211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Про числа а и </a:t>
            </a: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</a:rPr>
              <a:t>b 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известно, что </a:t>
            </a: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</a:rPr>
              <a:t>a&lt;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0</a:t>
            </a: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</a:rPr>
              <a:t>&lt;b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. Из следующих неравенств выберите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неверное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: </a:t>
            </a:r>
          </a:p>
        </p:txBody>
      </p:sp>
      <p:sp>
        <p:nvSpPr>
          <p:cNvPr id="29" name="Rectangle 3"/>
          <p:cNvSpPr>
            <a:spLocks noGrp="1" noChangeArrowheads="1"/>
          </p:cNvSpPr>
          <p:nvPr/>
        </p:nvSpPr>
        <p:spPr bwMode="auto">
          <a:xfrm>
            <a:off x="3995936" y="6021288"/>
            <a:ext cx="3528392" cy="717203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x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80000"/>
              </a:lnSpc>
              <a:defRPr/>
            </a:pPr>
            <a:endParaRPr lang="ru-RU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80000"/>
              </a:lnSpc>
              <a:defRPr/>
            </a:pPr>
            <a:endParaRPr lang="ru-RU" sz="1400" b="1" dirty="0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611560" y="2492896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6093296"/>
            <a:ext cx="72008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Скругленный прямоугольник 11"/>
          <p:cNvSpPr/>
          <p:nvPr/>
        </p:nvSpPr>
        <p:spPr>
          <a:xfrm>
            <a:off x="6804248" y="1124744"/>
            <a:ext cx="2232248" cy="2736304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defRPr/>
            </a:pPr>
            <a:endParaRPr lang="en-US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  <a:p>
            <a:pPr marL="457200" indent="-457200">
              <a:buFont typeface="+mj-lt"/>
              <a:buAutoNum type="arabicPeriod" startAt="4"/>
              <a:defRPr/>
            </a:pPr>
            <a:endParaRPr lang="ru-RU" sz="2400" b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1331640" y="2276872"/>
            <a:ext cx="2016224" cy="792088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defRPr/>
            </a:pP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</p:txBody>
      </p:sp>
      <p:graphicFrame>
        <p:nvGraphicFramePr>
          <p:cNvPr id="9" name="Object 6"/>
          <p:cNvGraphicFramePr>
            <a:graphicFrameLocks noChangeAspect="1"/>
          </p:cNvGraphicFramePr>
          <p:nvPr/>
        </p:nvGraphicFramePr>
        <p:xfrm>
          <a:off x="6804248" y="1052736"/>
          <a:ext cx="2124075" cy="2795588"/>
        </p:xfrm>
        <a:graphic>
          <a:graphicData uri="http://schemas.openxmlformats.org/presentationml/2006/ole">
            <p:oleObj spid="_x0000_s38914" name="Формула" r:id="rId5" imgW="1155600" imgH="1473120" progId="Equation.3">
              <p:embed/>
            </p:oleObj>
          </a:graphicData>
        </a:graphic>
      </p:graphicFrame>
      <p:graphicFrame>
        <p:nvGraphicFramePr>
          <p:cNvPr id="3" name="Object 6"/>
          <p:cNvGraphicFramePr>
            <a:graphicFrameLocks noChangeAspect="1"/>
          </p:cNvGraphicFramePr>
          <p:nvPr/>
        </p:nvGraphicFramePr>
        <p:xfrm>
          <a:off x="1763688" y="2492896"/>
          <a:ext cx="1098550" cy="433388"/>
        </p:xfrm>
        <a:graphic>
          <a:graphicData uri="http://schemas.openxmlformats.org/presentationml/2006/ole">
            <p:oleObj spid="_x0000_s38915" name="Формула" r:id="rId6" imgW="596880" imgH="228600" progId="Equation.3">
              <p:embed/>
            </p:oleObj>
          </a:graphicData>
        </a:graphic>
      </p:graphicFrame>
      <p:sp>
        <p:nvSpPr>
          <p:cNvPr id="37" name="Скругленный прямоугольник 36"/>
          <p:cNvSpPr/>
          <p:nvPr/>
        </p:nvSpPr>
        <p:spPr>
          <a:xfrm>
            <a:off x="1259632" y="3212976"/>
            <a:ext cx="2016224" cy="792088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defRPr/>
            </a:pP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</p:txBody>
      </p:sp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1331640" y="3212976"/>
          <a:ext cx="1938338" cy="747713"/>
        </p:xfrm>
        <a:graphic>
          <a:graphicData uri="http://schemas.openxmlformats.org/presentationml/2006/ole">
            <p:oleObj spid="_x0000_s38916" name="Формула" r:id="rId7" imgW="1054080" imgH="393480" progId="Equation.3">
              <p:embed/>
            </p:oleObj>
          </a:graphicData>
        </a:graphic>
      </p:graphicFrame>
      <p:sp>
        <p:nvSpPr>
          <p:cNvPr id="38" name="Управляющая кнопка: далее 37">
            <a:hlinkClick r:id="" action="ppaction://hlinkshowjump?jump=nextslide" highlightClick="1"/>
          </p:cNvPr>
          <p:cNvSpPr/>
          <p:nvPr/>
        </p:nvSpPr>
        <p:spPr>
          <a:xfrm>
            <a:off x="611560" y="3356992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1979712" y="4149080"/>
            <a:ext cx="2016224" cy="792088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defRPr/>
            </a:pP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</p:txBody>
      </p:sp>
      <p:graphicFrame>
        <p:nvGraphicFramePr>
          <p:cNvPr id="22" name="Object 6"/>
          <p:cNvGraphicFramePr>
            <a:graphicFrameLocks noChangeAspect="1"/>
          </p:cNvGraphicFramePr>
          <p:nvPr/>
        </p:nvGraphicFramePr>
        <p:xfrm>
          <a:off x="2123728" y="4149080"/>
          <a:ext cx="1236663" cy="746125"/>
        </p:xfrm>
        <a:graphic>
          <a:graphicData uri="http://schemas.openxmlformats.org/presentationml/2006/ole">
            <p:oleObj spid="_x0000_s38917" name="Формула" r:id="rId8" imgW="672840" imgH="393480" progId="Equation.3">
              <p:embed/>
            </p:oleObj>
          </a:graphicData>
        </a:graphic>
      </p:graphicFrame>
      <p:sp>
        <p:nvSpPr>
          <p:cNvPr id="43" name="Управляющая кнопка: далее 42">
            <a:hlinkClick r:id="" action="ppaction://hlinkshowjump?jump=nextslide" highlightClick="1"/>
          </p:cNvPr>
          <p:cNvSpPr/>
          <p:nvPr/>
        </p:nvSpPr>
        <p:spPr>
          <a:xfrm>
            <a:off x="611560" y="4293096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46" name="Управляющая кнопка: далее 45">
            <a:hlinkClick r:id="" action="ppaction://hlinkshowjump?jump=nextslide" highlightClick="1"/>
          </p:cNvPr>
          <p:cNvSpPr/>
          <p:nvPr/>
        </p:nvSpPr>
        <p:spPr>
          <a:xfrm>
            <a:off x="611560" y="5229200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1331640" y="5085184"/>
            <a:ext cx="2016224" cy="792088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defRPr/>
            </a:pP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491880" y="2276872"/>
            <a:ext cx="3096344" cy="792088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Так как </a:t>
            </a: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a&lt;0, b&gt;0.</a:t>
            </a: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</p:txBody>
      </p:sp>
      <p:sp>
        <p:nvSpPr>
          <p:cNvPr id="24" name="Управляющая кнопка: далее 23">
            <a:hlinkClick r:id="" action="ppaction://hlinkshowjump?jump=nextslide" highlightClick="1"/>
          </p:cNvPr>
          <p:cNvSpPr/>
          <p:nvPr/>
        </p:nvSpPr>
        <p:spPr>
          <a:xfrm>
            <a:off x="3851920" y="3429000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4572000" y="3212976"/>
            <a:ext cx="2016224" cy="792088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defRPr/>
            </a:pP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</p:txBody>
      </p:sp>
      <p:graphicFrame>
        <p:nvGraphicFramePr>
          <p:cNvPr id="26" name="Object 6"/>
          <p:cNvGraphicFramePr>
            <a:graphicFrameLocks noChangeAspect="1"/>
          </p:cNvGraphicFramePr>
          <p:nvPr/>
        </p:nvGraphicFramePr>
        <p:xfrm>
          <a:off x="4788024" y="3212976"/>
          <a:ext cx="1563688" cy="747713"/>
        </p:xfrm>
        <a:graphic>
          <a:graphicData uri="http://schemas.openxmlformats.org/presentationml/2006/ole">
            <p:oleObj spid="_x0000_s38918" name="Формула" r:id="rId9" imgW="850680" imgH="393480" progId="Equation.3">
              <p:embed/>
            </p:oleObj>
          </a:graphicData>
        </a:graphic>
      </p:graphicFrame>
      <p:sp>
        <p:nvSpPr>
          <p:cNvPr id="27" name="Объект 2"/>
          <p:cNvSpPr>
            <a:spLocks noGrp="1"/>
          </p:cNvSpPr>
          <p:nvPr/>
        </p:nvSpPr>
        <p:spPr bwMode="auto">
          <a:xfrm>
            <a:off x="3347864" y="3429000"/>
            <a:ext cx="432048" cy="432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2400" dirty="0">
                <a:solidFill>
                  <a:srgbClr val="000000"/>
                </a:solidFill>
                <a:latin typeface="Cambria Math" pitchFamily="18" charset="0"/>
                <a:ea typeface="Cambria Math" pitchFamily="18" charset="0"/>
                <a:cs typeface="Arial" charset="0"/>
              </a:rPr>
              <a:t>⇒</a:t>
            </a:r>
            <a:r>
              <a:rPr lang="ru-RU" sz="2400" dirty="0">
                <a:ea typeface="Cambria Math" pitchFamily="18" charset="0"/>
                <a:cs typeface="Arial" charset="0"/>
              </a:rPr>
              <a:t> </a:t>
            </a:r>
          </a:p>
        </p:txBody>
      </p:sp>
      <p:sp>
        <p:nvSpPr>
          <p:cNvPr id="30" name="Управляющая кнопка: далее 29">
            <a:hlinkClick r:id="" action="ppaction://hlinkshowjump?jump=nextslide" highlightClick="1"/>
          </p:cNvPr>
          <p:cNvSpPr/>
          <p:nvPr/>
        </p:nvSpPr>
        <p:spPr>
          <a:xfrm>
            <a:off x="1259632" y="4293096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graphicFrame>
        <p:nvGraphicFramePr>
          <p:cNvPr id="4" name="Object 7"/>
          <p:cNvGraphicFramePr>
            <a:graphicFrameLocks noChangeAspect="1"/>
          </p:cNvGraphicFramePr>
          <p:nvPr/>
        </p:nvGraphicFramePr>
        <p:xfrm>
          <a:off x="1773238" y="5157788"/>
          <a:ext cx="1073150" cy="746125"/>
        </p:xfrm>
        <a:graphic>
          <a:graphicData uri="http://schemas.openxmlformats.org/presentationml/2006/ole">
            <p:oleObj spid="_x0000_s38919" name="Формула" r:id="rId10" imgW="583920" imgH="393480" progId="Equation.3">
              <p:embed/>
            </p:oleObj>
          </a:graphicData>
        </a:graphic>
      </p:graphicFrame>
      <p:sp>
        <p:nvSpPr>
          <p:cNvPr id="31" name="Скругленный прямоугольник 30"/>
          <p:cNvSpPr/>
          <p:nvPr/>
        </p:nvSpPr>
        <p:spPr>
          <a:xfrm>
            <a:off x="3491880" y="5085184"/>
            <a:ext cx="3096344" cy="792088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Так как </a:t>
            </a: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a&lt;0, b&gt;0.</a:t>
            </a: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0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1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 animBg="1"/>
      <p:bldP spid="37" grpId="0" animBg="1"/>
      <p:bldP spid="39" grpId="0" animBg="1"/>
      <p:bldP spid="47" grpId="0" animBg="1"/>
      <p:bldP spid="23" grpId="0" animBg="1"/>
      <p:bldP spid="25" grpId="0" animBg="1"/>
      <p:bldP spid="3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4536504" cy="648072"/>
          </a:xfr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Повторение (подсказка)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668344" y="6453336"/>
            <a:ext cx="1008310" cy="288031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fld id="{FFDCC7B5-6DFD-427D-8B90-62C028F4D2A3}" type="slidenum">
              <a:rPr lang="ru-RU" sz="1600" b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23</a:t>
            </a:fld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Управляющая кнопка: домой 14">
            <a:hlinkClick r:id="" action="ppaction://hlinkshowjump?jump=previousslide" highlightClick="1"/>
          </p:cNvPr>
          <p:cNvSpPr/>
          <p:nvPr/>
        </p:nvSpPr>
        <p:spPr>
          <a:xfrm>
            <a:off x="8100392" y="116632"/>
            <a:ext cx="886396" cy="910208"/>
          </a:xfrm>
          <a:prstGeom prst="actionButtonHome">
            <a:avLst/>
          </a:prstGeom>
          <a:gradFill flip="none" rotWithShape="1">
            <a:gsLst>
              <a:gs pos="0">
                <a:schemeClr val="accent5">
                  <a:shade val="51000"/>
                  <a:satMod val="130000"/>
                </a:schemeClr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Пятиугольник 15"/>
          <p:cNvSpPr/>
          <p:nvPr/>
        </p:nvSpPr>
        <p:spPr>
          <a:xfrm>
            <a:off x="179512" y="1124744"/>
            <a:ext cx="8064500" cy="1081087"/>
          </a:xfrm>
          <a:prstGeom prst="homePlat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Произведение двух чисел с разными знаками дает отрицательный результат.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7" name="Управляющая кнопка: домой 16">
            <a:hlinkClick r:id="" action="ppaction://hlinkshowjump?jump=previousslide" highlightClick="1"/>
          </p:cNvPr>
          <p:cNvSpPr/>
          <p:nvPr/>
        </p:nvSpPr>
        <p:spPr>
          <a:xfrm>
            <a:off x="8316416" y="1340768"/>
            <a:ext cx="681037" cy="64770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188640"/>
            <a:ext cx="960107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ятиугольник 7"/>
          <p:cNvSpPr/>
          <p:nvPr/>
        </p:nvSpPr>
        <p:spPr>
          <a:xfrm>
            <a:off x="179512" y="2276873"/>
            <a:ext cx="8064500" cy="648072"/>
          </a:xfrm>
          <a:prstGeom prst="homePlate">
            <a:avLst>
              <a:gd name="adj" fmla="val 78219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По свойству транзитивности, если </a:t>
            </a:r>
            <a:r>
              <a:rPr 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a&lt;0&lt;b</a:t>
            </a: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, то </a:t>
            </a:r>
            <a:r>
              <a:rPr 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a&lt;b</a:t>
            </a: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9" name="Управляющая кнопка: домой 8">
            <a:hlinkClick r:id="" action="ppaction://hlinkshowjump?jump=previousslide" highlightClick="1"/>
          </p:cNvPr>
          <p:cNvSpPr/>
          <p:nvPr/>
        </p:nvSpPr>
        <p:spPr>
          <a:xfrm>
            <a:off x="8316416" y="2276872"/>
            <a:ext cx="681037" cy="64770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Пятиугольник 9"/>
          <p:cNvSpPr/>
          <p:nvPr/>
        </p:nvSpPr>
        <p:spPr>
          <a:xfrm>
            <a:off x="179512" y="2996952"/>
            <a:ext cx="8064500" cy="1081087"/>
          </a:xfrm>
          <a:prstGeom prst="homePlat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Если обе части неравенства умножить или разделить на -1, то знак неравенства изменится на противоположный..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1" name="Управляющая кнопка: домой 10">
            <a:hlinkClick r:id="" action="ppaction://hlinkshowjump?jump=previousslide" highlightClick="1"/>
          </p:cNvPr>
          <p:cNvSpPr/>
          <p:nvPr/>
        </p:nvSpPr>
        <p:spPr>
          <a:xfrm>
            <a:off x="8316416" y="3212976"/>
            <a:ext cx="681037" cy="64770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Пятиугольник 11"/>
          <p:cNvSpPr/>
          <p:nvPr/>
        </p:nvSpPr>
        <p:spPr>
          <a:xfrm>
            <a:off x="179512" y="4149081"/>
            <a:ext cx="8064500" cy="864096"/>
          </a:xfrm>
          <a:prstGeom prst="homePlate">
            <a:avLst>
              <a:gd name="adj" fmla="val 61205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Если </a:t>
            </a:r>
            <a:r>
              <a:rPr 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a</a:t>
            </a: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&lt;</a:t>
            </a: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b</a:t>
            </a: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, то                 . 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3" name="Управляющая кнопка: домой 12">
            <a:hlinkClick r:id="" action="ppaction://hlinkshowjump?jump=previousslide" highlightClick="1"/>
          </p:cNvPr>
          <p:cNvSpPr/>
          <p:nvPr/>
        </p:nvSpPr>
        <p:spPr>
          <a:xfrm>
            <a:off x="8316416" y="4365104"/>
            <a:ext cx="681037" cy="64770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4427984" y="4149080"/>
          <a:ext cx="864096" cy="864096"/>
        </p:xfrm>
        <a:graphic>
          <a:graphicData uri="http://schemas.openxmlformats.org/presentationml/2006/ole">
            <p:oleObj spid="_x0000_s39938" name="Формула" r:id="rId4" imgW="406080" imgH="393480" progId="Equation.3">
              <p:embed/>
            </p:oleObj>
          </a:graphicData>
        </a:graphic>
      </p:graphicFrame>
      <p:sp>
        <p:nvSpPr>
          <p:cNvPr id="18" name="Пятиугольник 17"/>
          <p:cNvSpPr/>
          <p:nvPr/>
        </p:nvSpPr>
        <p:spPr>
          <a:xfrm>
            <a:off x="179512" y="5085184"/>
            <a:ext cx="8064500" cy="1080120"/>
          </a:xfrm>
          <a:prstGeom prst="homePlat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Если обе части неравенства разделить или умножить на положительное число, то получим равносильное неравенство, при этом знак неравенства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не меняется</a:t>
            </a: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9" name="Управляющая кнопка: домой 18">
            <a:hlinkClick r:id="" action="ppaction://hlinkshowjump?jump=previousslide" highlightClick="1"/>
          </p:cNvPr>
          <p:cNvSpPr/>
          <p:nvPr/>
        </p:nvSpPr>
        <p:spPr>
          <a:xfrm>
            <a:off x="8316416" y="5301208"/>
            <a:ext cx="681037" cy="64770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20" name="Пятиугольник 19"/>
          <p:cNvSpPr/>
          <p:nvPr/>
        </p:nvSpPr>
        <p:spPr>
          <a:xfrm>
            <a:off x="179512" y="1124744"/>
            <a:ext cx="8064500" cy="1081087"/>
          </a:xfrm>
          <a:prstGeom prst="homePlat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Частное двух чисел с разными знаками дает отрицательный результат.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4608512" cy="648072"/>
          </a:xfr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Модуль</a:t>
            </a:r>
            <a:r>
              <a:rPr lang="en-US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«Алгебра» №2</a:t>
            </a:r>
            <a:endParaRPr lang="ru-RU" sz="2800" b="1" dirty="0"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Рамка 5">
            <a:hlinkClick r:id="" action="ppaction://hlinkshowjump?jump=nextslide"/>
          </p:cNvPr>
          <p:cNvSpPr/>
          <p:nvPr/>
        </p:nvSpPr>
        <p:spPr>
          <a:xfrm flipH="1">
            <a:off x="6228184" y="332656"/>
            <a:ext cx="2736304" cy="648072"/>
          </a:xfrm>
          <a:prstGeom prst="frame">
            <a:avLst>
              <a:gd name="adj1" fmla="val 18285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ru-RU" sz="2400" b="1" dirty="0">
                <a:ln w="50800"/>
                <a:solidFill>
                  <a:schemeClr val="bg1">
                    <a:shade val="50000"/>
                  </a:schemeClr>
                </a:solidFill>
                <a:hlinkClick r:id="" action="ppaction://hlinkshowjump?jump=nextslide"/>
              </a:rPr>
              <a:t>Повторение</a:t>
            </a:r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(1)</a:t>
            </a:r>
            <a:endParaRPr lang="ru-RU" sz="2400" b="1" dirty="0">
              <a:ln w="5080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Управляющая кнопка: далее 20">
            <a:hlinkClick r:id="rId2" action="ppaction://hlinksldjump" highlightClick="1"/>
          </p:cNvPr>
          <p:cNvSpPr/>
          <p:nvPr/>
        </p:nvSpPr>
        <p:spPr>
          <a:xfrm>
            <a:off x="7668344" y="6021288"/>
            <a:ext cx="754063" cy="720725"/>
          </a:xfrm>
          <a:prstGeom prst="actionButtonForwardNex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19" name="Номер слайда 9"/>
          <p:cNvSpPr txBox="1">
            <a:spLocks/>
          </p:cNvSpPr>
          <p:nvPr/>
        </p:nvSpPr>
        <p:spPr>
          <a:xfrm>
            <a:off x="8532440" y="6453336"/>
            <a:ext cx="504825" cy="288032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07BC511-9F73-4078-83DD-3D830F4D5332}" type="slidenum">
              <a:rPr lang="ru-RU" sz="1600" b="1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24</a:t>
            </a:fld>
            <a:endParaRPr lang="ru-RU" sz="1600" b="1" dirty="0">
              <a:solidFill>
                <a:schemeClr val="accent4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07504" y="1124744"/>
            <a:ext cx="8928992" cy="864096"/>
          </a:xfrm>
          <a:prstGeom prst="roundRect">
            <a:avLst>
              <a:gd name="adj" fmla="val 2211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Про целое число </a:t>
            </a:r>
            <a:r>
              <a:rPr lang="ru-RU" sz="2400" b="1" dirty="0" err="1" smtClean="0">
                <a:solidFill>
                  <a:srgbClr val="000000"/>
                </a:solidFill>
                <a:latin typeface="Arial Narrow" pitchFamily="34" charset="0"/>
              </a:rPr>
              <a:t>х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 известно, что оно больше 12, меньше 17 и делится на 3. Найдите это число.</a:t>
            </a:r>
            <a:endParaRPr lang="ru-RU" sz="2400" b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29" name="Rectangle 3"/>
          <p:cNvSpPr>
            <a:spLocks noGrp="1" noChangeArrowheads="1"/>
          </p:cNvSpPr>
          <p:nvPr/>
        </p:nvSpPr>
        <p:spPr bwMode="auto">
          <a:xfrm>
            <a:off x="3995936" y="6021288"/>
            <a:ext cx="3528392" cy="717203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x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80000"/>
              </a:lnSpc>
              <a:defRPr/>
            </a:pPr>
            <a:endParaRPr lang="ru-RU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80000"/>
              </a:lnSpc>
              <a:defRPr/>
            </a:pPr>
            <a:endParaRPr lang="ru-RU" sz="1400" b="1" dirty="0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 </a:t>
            </a: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6093296"/>
            <a:ext cx="72008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Скругленный прямоугольник 11"/>
          <p:cNvSpPr/>
          <p:nvPr/>
        </p:nvSpPr>
        <p:spPr>
          <a:xfrm>
            <a:off x="971600" y="2348880"/>
            <a:ext cx="3168352" cy="648072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3х - число, кратное 3.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971600" y="3212976"/>
            <a:ext cx="7416824" cy="648072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Между числами 12 и 17 находятся числа 13, 14, 15, 16. </a:t>
            </a:r>
          </a:p>
        </p:txBody>
      </p:sp>
      <p:sp>
        <p:nvSpPr>
          <p:cNvPr id="14" name="Управляющая кнопка: далее 13">
            <a:hlinkClick r:id="" action="ppaction://hlinkshowjump?jump=nextslide" highlightClick="1"/>
          </p:cNvPr>
          <p:cNvSpPr/>
          <p:nvPr/>
        </p:nvSpPr>
        <p:spPr>
          <a:xfrm>
            <a:off x="4283968" y="2420888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971600" y="4149080"/>
            <a:ext cx="7416824" cy="864096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Из чисел 13, 14, 15, 16 делится на 3 только число 15 (исходя из таблицы умножения).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4536504" cy="648072"/>
          </a:xfr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Повторение (подсказка)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668344" y="6453336"/>
            <a:ext cx="1008310" cy="288031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fld id="{FFDCC7B5-6DFD-427D-8B90-62C028F4D2A3}" type="slidenum">
              <a:rPr lang="ru-RU" sz="1600" b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25</a:t>
            </a:fld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Управляющая кнопка: домой 14">
            <a:hlinkClick r:id="" action="ppaction://hlinkshowjump?jump=previousslide" highlightClick="1"/>
          </p:cNvPr>
          <p:cNvSpPr/>
          <p:nvPr/>
        </p:nvSpPr>
        <p:spPr>
          <a:xfrm>
            <a:off x="8100392" y="116632"/>
            <a:ext cx="886396" cy="910208"/>
          </a:xfrm>
          <a:prstGeom prst="actionButtonHome">
            <a:avLst/>
          </a:prstGeom>
          <a:gradFill flip="none" rotWithShape="1">
            <a:gsLst>
              <a:gs pos="0">
                <a:schemeClr val="accent5">
                  <a:shade val="51000"/>
                  <a:satMod val="130000"/>
                </a:schemeClr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Пятиугольник 15"/>
          <p:cNvSpPr/>
          <p:nvPr/>
        </p:nvSpPr>
        <p:spPr>
          <a:xfrm>
            <a:off x="179512" y="1124744"/>
            <a:ext cx="8064500" cy="1081087"/>
          </a:xfrm>
          <a:prstGeom prst="homePlat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Числа, кратные 3  - это числа, которые делятся на 3.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7" name="Управляющая кнопка: домой 16">
            <a:hlinkClick r:id="" action="ppaction://hlinkshowjump?jump=previousslide" highlightClick="1"/>
          </p:cNvPr>
          <p:cNvSpPr/>
          <p:nvPr/>
        </p:nvSpPr>
        <p:spPr>
          <a:xfrm>
            <a:off x="8316416" y="1340768"/>
            <a:ext cx="681037" cy="64770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88640"/>
            <a:ext cx="960107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4608512" cy="648072"/>
          </a:xfr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Модуль</a:t>
            </a:r>
            <a:r>
              <a:rPr lang="en-US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«Алгебра» №2</a:t>
            </a:r>
            <a:endParaRPr lang="ru-RU" sz="2800" b="1" dirty="0"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Рамка 5">
            <a:hlinkClick r:id="" action="ppaction://hlinkshowjump?jump=nextslide"/>
          </p:cNvPr>
          <p:cNvSpPr/>
          <p:nvPr/>
        </p:nvSpPr>
        <p:spPr>
          <a:xfrm flipH="1">
            <a:off x="6228184" y="332656"/>
            <a:ext cx="2736304" cy="648072"/>
          </a:xfrm>
          <a:prstGeom prst="frame">
            <a:avLst>
              <a:gd name="adj1" fmla="val 18285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ru-RU" sz="2400" b="1" dirty="0">
                <a:ln w="50800"/>
                <a:solidFill>
                  <a:schemeClr val="bg1">
                    <a:shade val="50000"/>
                  </a:schemeClr>
                </a:solidFill>
                <a:hlinkClick r:id="" action="ppaction://hlinkshowjump?jump=nextslide"/>
              </a:rPr>
              <a:t>Повторение</a:t>
            </a:r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(4)</a:t>
            </a:r>
            <a:endParaRPr lang="ru-RU" sz="2400" b="1" dirty="0">
              <a:ln w="5080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Управляющая кнопка: далее 20">
            <a:hlinkClick r:id="" action="ppaction://hlinkshowjump?jump=endshow" highlightClick="1"/>
          </p:cNvPr>
          <p:cNvSpPr/>
          <p:nvPr/>
        </p:nvSpPr>
        <p:spPr>
          <a:xfrm>
            <a:off x="7668344" y="6021288"/>
            <a:ext cx="754063" cy="720725"/>
          </a:xfrm>
          <a:prstGeom prst="actionButtonForwardNex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19" name="Номер слайда 9"/>
          <p:cNvSpPr txBox="1">
            <a:spLocks/>
          </p:cNvSpPr>
          <p:nvPr/>
        </p:nvSpPr>
        <p:spPr>
          <a:xfrm>
            <a:off x="8532440" y="6453336"/>
            <a:ext cx="504825" cy="288032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07BC511-9F73-4078-83DD-3D830F4D5332}" type="slidenum">
              <a:rPr lang="ru-RU" sz="1600" b="1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26</a:t>
            </a:fld>
            <a:endParaRPr lang="ru-RU" sz="1600" b="1" dirty="0">
              <a:solidFill>
                <a:schemeClr val="accent4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07504" y="1124744"/>
            <a:ext cx="8928992" cy="864096"/>
          </a:xfrm>
          <a:prstGeom prst="roundRect">
            <a:avLst>
              <a:gd name="adj" fmla="val 2211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Про целое число </a:t>
            </a:r>
            <a:r>
              <a:rPr lang="ru-RU" sz="2400" b="1" dirty="0" err="1" smtClean="0">
                <a:solidFill>
                  <a:srgbClr val="000000"/>
                </a:solidFill>
                <a:latin typeface="Arial Narrow" pitchFamily="34" charset="0"/>
              </a:rPr>
              <a:t>х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 известно, что оно больше 21, меньше 42, делится на 3 и дает при делении на 7 остаток 1. Найдите это число.</a:t>
            </a:r>
            <a:endParaRPr lang="ru-RU" sz="2400" b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29" name="Rectangle 3"/>
          <p:cNvSpPr>
            <a:spLocks noGrp="1" noChangeArrowheads="1"/>
          </p:cNvSpPr>
          <p:nvPr/>
        </p:nvSpPr>
        <p:spPr bwMode="auto">
          <a:xfrm>
            <a:off x="3995936" y="6021288"/>
            <a:ext cx="3528392" cy="717203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x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80000"/>
              </a:lnSpc>
              <a:defRPr/>
            </a:pPr>
            <a:endParaRPr lang="ru-RU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80000"/>
              </a:lnSpc>
              <a:defRPr/>
            </a:pPr>
            <a:endParaRPr lang="ru-RU" sz="1400" b="1" dirty="0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Ответ: 36 </a:t>
            </a: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944" y="6093296"/>
            <a:ext cx="72008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Управляющая кнопка: далее 11">
            <a:hlinkClick r:id="" action="ppaction://hlinkshowjump?jump=nextslide" highlightClick="1"/>
          </p:cNvPr>
          <p:cNvSpPr/>
          <p:nvPr/>
        </p:nvSpPr>
        <p:spPr>
          <a:xfrm>
            <a:off x="6948264" y="2132856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79512" y="2132856"/>
            <a:ext cx="6624736" cy="504056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Число </a:t>
            </a:r>
            <a:r>
              <a:rPr lang="ru-RU" sz="2400" b="1" dirty="0" err="1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х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 – это делимое при делении с остатком,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179512" y="2708920"/>
            <a:ext cx="5256584" cy="648072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Составим неравенство, чтобы найти </a:t>
            </a:r>
          </a:p>
          <a:p>
            <a:pPr marL="457200" indent="-457200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порядковый номер искомого числа: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899592" y="4005064"/>
            <a:ext cx="2736304" cy="504056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20 </a:t>
            </a: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&lt; 7x &lt;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4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1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899592" y="4581128"/>
            <a:ext cx="2736304" cy="648072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defRPr/>
            </a:pP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</p:txBody>
      </p:sp>
      <p:graphicFrame>
        <p:nvGraphicFramePr>
          <p:cNvPr id="9" name="Object 6"/>
          <p:cNvGraphicFramePr>
            <a:graphicFrameLocks noChangeAspect="1"/>
          </p:cNvGraphicFramePr>
          <p:nvPr/>
        </p:nvGraphicFramePr>
        <p:xfrm>
          <a:off x="1590030" y="4508500"/>
          <a:ext cx="1284288" cy="701675"/>
        </p:xfrm>
        <a:graphic>
          <a:graphicData uri="http://schemas.openxmlformats.org/presentationml/2006/ole">
            <p:oleObj spid="_x0000_s41987" name="Формула" r:id="rId4" imgW="812520" imgH="393480" progId="Equation.3">
              <p:embed/>
            </p:oleObj>
          </a:graphicData>
        </a:graphic>
      </p:graphicFrame>
      <p:sp>
        <p:nvSpPr>
          <p:cNvPr id="18" name="Скругленный прямоугольник 17"/>
          <p:cNvSpPr/>
          <p:nvPr/>
        </p:nvSpPr>
        <p:spPr>
          <a:xfrm>
            <a:off x="899592" y="5301208"/>
            <a:ext cx="2736304" cy="432048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Значит </a:t>
            </a: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n=3;4;5</a:t>
            </a: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899592" y="3429000"/>
            <a:ext cx="2736304" cy="504056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21 </a:t>
            </a: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&lt; 7x+1 &lt;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42</a:t>
            </a: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251520" y="4005064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22" name="Управляющая кнопка: далее 21">
            <a:hlinkClick r:id="" action="ppaction://hlinkshowjump?jump=nextslide" highlightClick="1"/>
          </p:cNvPr>
          <p:cNvSpPr/>
          <p:nvPr/>
        </p:nvSpPr>
        <p:spPr>
          <a:xfrm>
            <a:off x="251520" y="4653136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23" name="Управляющая кнопка: далее 22">
            <a:hlinkClick r:id="" action="ppaction://hlinkshowjump?jump=nextslide" highlightClick="1"/>
          </p:cNvPr>
          <p:cNvSpPr/>
          <p:nvPr/>
        </p:nvSpPr>
        <p:spPr>
          <a:xfrm>
            <a:off x="5868144" y="3429000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4067944" y="3429000"/>
            <a:ext cx="1656184" cy="504056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7∙3+1=22</a:t>
            </a: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3851920" y="3429000"/>
            <a:ext cx="0" cy="230425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Скругленный прямоугольник 30"/>
          <p:cNvSpPr/>
          <p:nvPr/>
        </p:nvSpPr>
        <p:spPr>
          <a:xfrm>
            <a:off x="6588224" y="3429000"/>
            <a:ext cx="1296144" cy="504056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2+2=4</a:t>
            </a:r>
          </a:p>
        </p:txBody>
      </p:sp>
      <p:sp>
        <p:nvSpPr>
          <p:cNvPr id="33" name="Полилиния 32"/>
          <p:cNvSpPr/>
          <p:nvPr/>
        </p:nvSpPr>
        <p:spPr>
          <a:xfrm>
            <a:off x="7380312" y="2924944"/>
            <a:ext cx="1601056" cy="720080"/>
          </a:xfrm>
          <a:custGeom>
            <a:avLst/>
            <a:gdLst>
              <a:gd name="connsiteX0" fmla="*/ 3900 w 43200"/>
              <a:gd name="connsiteY0" fmla="*/ 14370 h 43200"/>
              <a:gd name="connsiteX1" fmla="*/ 5623 w 43200"/>
              <a:gd name="connsiteY1" fmla="*/ 6907 h 43200"/>
              <a:gd name="connsiteX2" fmla="*/ 14005 w 43200"/>
              <a:gd name="connsiteY2" fmla="*/ 5202 h 43200"/>
              <a:gd name="connsiteX3" fmla="*/ 22456 w 43200"/>
              <a:gd name="connsiteY3" fmla="*/ 3432 h 43200"/>
              <a:gd name="connsiteX4" fmla="*/ 25749 w 43200"/>
              <a:gd name="connsiteY4" fmla="*/ 200 h 43200"/>
              <a:gd name="connsiteX5" fmla="*/ 29833 w 43200"/>
              <a:gd name="connsiteY5" fmla="*/ 2481 h 43200"/>
              <a:gd name="connsiteX6" fmla="*/ 35463 w 43200"/>
              <a:gd name="connsiteY6" fmla="*/ 690 h 43200"/>
              <a:gd name="connsiteX7" fmla="*/ 38318 w 43200"/>
              <a:gd name="connsiteY7" fmla="*/ 5576 h 43200"/>
              <a:gd name="connsiteX8" fmla="*/ 41982 w 43200"/>
              <a:gd name="connsiteY8" fmla="*/ 10318 h 43200"/>
              <a:gd name="connsiteX9" fmla="*/ 41818 w 43200"/>
              <a:gd name="connsiteY9" fmla="*/ 15460 h 43200"/>
              <a:gd name="connsiteX10" fmla="*/ 43016 w 43200"/>
              <a:gd name="connsiteY10" fmla="*/ 23322 h 43200"/>
              <a:gd name="connsiteX11" fmla="*/ 37404 w 43200"/>
              <a:gd name="connsiteY11" fmla="*/ 30204 h 43200"/>
              <a:gd name="connsiteX12" fmla="*/ 35395 w 43200"/>
              <a:gd name="connsiteY12" fmla="*/ 36101 h 43200"/>
              <a:gd name="connsiteX13" fmla="*/ 28555 w 43200"/>
              <a:gd name="connsiteY13" fmla="*/ 36815 h 43200"/>
              <a:gd name="connsiteX14" fmla="*/ 23667 w 43200"/>
              <a:gd name="connsiteY14" fmla="*/ 43106 h 43200"/>
              <a:gd name="connsiteX15" fmla="*/ 16480 w 43200"/>
              <a:gd name="connsiteY15" fmla="*/ 39266 h 43200"/>
              <a:gd name="connsiteX16" fmla="*/ 5804 w 43200"/>
              <a:gd name="connsiteY16" fmla="*/ 35472 h 43200"/>
              <a:gd name="connsiteX17" fmla="*/ 1110 w 43200"/>
              <a:gd name="connsiteY17" fmla="*/ 31250 h 43200"/>
              <a:gd name="connsiteX18" fmla="*/ 2113 w 43200"/>
              <a:gd name="connsiteY18" fmla="*/ 25551 h 43200"/>
              <a:gd name="connsiteX19" fmla="*/ -5 w 43200"/>
              <a:gd name="connsiteY19" fmla="*/ 19704 h 43200"/>
              <a:gd name="connsiteX20" fmla="*/ 3863 w 43200"/>
              <a:gd name="connsiteY20" fmla="*/ 14507 h 43200"/>
              <a:gd name="connsiteX21" fmla="*/ 3900 w 43200"/>
              <a:gd name="connsiteY21" fmla="*/ 14370 h 43200"/>
              <a:gd name="connsiteX0" fmla="*/ 422068 w 1368152"/>
              <a:gd name="connsiteY0" fmla="*/ 932256 h 828672"/>
              <a:gd name="connsiteX1" fmla="*/ 399049 w 1368152"/>
              <a:gd name="connsiteY1" fmla="*/ 955275 h 828672"/>
              <a:gd name="connsiteX2" fmla="*/ 376030 w 1368152"/>
              <a:gd name="connsiteY2" fmla="*/ 932256 h 828672"/>
              <a:gd name="connsiteX3" fmla="*/ 399049 w 1368152"/>
              <a:gd name="connsiteY3" fmla="*/ 909237 h 828672"/>
              <a:gd name="connsiteX4" fmla="*/ 422068 w 1368152"/>
              <a:gd name="connsiteY4" fmla="*/ 932256 h 828672"/>
              <a:gd name="connsiteX0" fmla="*/ 460590 w 1368152"/>
              <a:gd name="connsiteY0" fmla="*/ 904085 h 828672"/>
              <a:gd name="connsiteX1" fmla="*/ 414553 w 1368152"/>
              <a:gd name="connsiteY1" fmla="*/ 950122 h 828672"/>
              <a:gd name="connsiteX2" fmla="*/ 368516 w 1368152"/>
              <a:gd name="connsiteY2" fmla="*/ 904085 h 828672"/>
              <a:gd name="connsiteX3" fmla="*/ 414553 w 1368152"/>
              <a:gd name="connsiteY3" fmla="*/ 858048 h 828672"/>
              <a:gd name="connsiteX4" fmla="*/ 460590 w 1368152"/>
              <a:gd name="connsiteY4" fmla="*/ 904085 h 828672"/>
              <a:gd name="connsiteX0" fmla="*/ 521308 w 1368152"/>
              <a:gd name="connsiteY0" fmla="*/ 835581 h 828672"/>
              <a:gd name="connsiteX1" fmla="*/ 452252 w 1368152"/>
              <a:gd name="connsiteY1" fmla="*/ 904637 h 828672"/>
              <a:gd name="connsiteX2" fmla="*/ 383196 w 1368152"/>
              <a:gd name="connsiteY2" fmla="*/ 835581 h 828672"/>
              <a:gd name="connsiteX3" fmla="*/ 452252 w 1368152"/>
              <a:gd name="connsiteY3" fmla="*/ 766525 h 828672"/>
              <a:gd name="connsiteX4" fmla="*/ 521308 w 1368152"/>
              <a:gd name="connsiteY4" fmla="*/ 835581 h 828672"/>
              <a:gd name="connsiteX0" fmla="*/ 4693 w 43200"/>
              <a:gd name="connsiteY0" fmla="*/ 26177 h 43200"/>
              <a:gd name="connsiteX1" fmla="*/ 2160 w 43200"/>
              <a:gd name="connsiteY1" fmla="*/ 25380 h 43200"/>
              <a:gd name="connsiteX2" fmla="*/ 6928 w 43200"/>
              <a:gd name="connsiteY2" fmla="*/ 34899 h 43200"/>
              <a:gd name="connsiteX3" fmla="*/ 5820 w 43200"/>
              <a:gd name="connsiteY3" fmla="*/ 35280 h 43200"/>
              <a:gd name="connsiteX4" fmla="*/ 16478 w 43200"/>
              <a:gd name="connsiteY4" fmla="*/ 39090 h 43200"/>
              <a:gd name="connsiteX5" fmla="*/ 15810 w 43200"/>
              <a:gd name="connsiteY5" fmla="*/ 37350 h 43200"/>
              <a:gd name="connsiteX6" fmla="*/ 28827 w 43200"/>
              <a:gd name="connsiteY6" fmla="*/ 34751 h 43200"/>
              <a:gd name="connsiteX7" fmla="*/ 28560 w 43200"/>
              <a:gd name="connsiteY7" fmla="*/ 36660 h 43200"/>
              <a:gd name="connsiteX8" fmla="*/ 34129 w 43200"/>
              <a:gd name="connsiteY8" fmla="*/ 22954 h 43200"/>
              <a:gd name="connsiteX9" fmla="*/ 37380 w 43200"/>
              <a:gd name="connsiteY9" fmla="*/ 30090 h 43200"/>
              <a:gd name="connsiteX10" fmla="*/ 41798 w 43200"/>
              <a:gd name="connsiteY10" fmla="*/ 15354 h 43200"/>
              <a:gd name="connsiteX11" fmla="*/ 40350 w 43200"/>
              <a:gd name="connsiteY11" fmla="*/ 18030 h 43200"/>
              <a:gd name="connsiteX12" fmla="*/ 38324 w 43200"/>
              <a:gd name="connsiteY12" fmla="*/ 5426 h 43200"/>
              <a:gd name="connsiteX13" fmla="*/ 38400 w 43200"/>
              <a:gd name="connsiteY13" fmla="*/ 6690 h 43200"/>
              <a:gd name="connsiteX14" fmla="*/ 29078 w 43200"/>
              <a:gd name="connsiteY14" fmla="*/ 3952 h 43200"/>
              <a:gd name="connsiteX15" fmla="*/ 29820 w 43200"/>
              <a:gd name="connsiteY15" fmla="*/ 2340 h 43200"/>
              <a:gd name="connsiteX16" fmla="*/ 22141 w 43200"/>
              <a:gd name="connsiteY16" fmla="*/ 4720 h 43200"/>
              <a:gd name="connsiteX17" fmla="*/ 22500 w 43200"/>
              <a:gd name="connsiteY17" fmla="*/ 3330 h 43200"/>
              <a:gd name="connsiteX18" fmla="*/ 14000 w 43200"/>
              <a:gd name="connsiteY18" fmla="*/ 5192 h 43200"/>
              <a:gd name="connsiteX19" fmla="*/ 15300 w 43200"/>
              <a:gd name="connsiteY19" fmla="*/ 6540 h 43200"/>
              <a:gd name="connsiteX20" fmla="*/ 4127 w 43200"/>
              <a:gd name="connsiteY20" fmla="*/ 15789 h 43200"/>
              <a:gd name="connsiteX21" fmla="*/ 3900 w 43200"/>
              <a:gd name="connsiteY21" fmla="*/ 14370 h 43200"/>
              <a:gd name="connsiteX0" fmla="*/ 4113 w 43733"/>
              <a:gd name="connsiteY0" fmla="*/ 14830 h 50260"/>
              <a:gd name="connsiteX1" fmla="*/ 5836 w 43733"/>
              <a:gd name="connsiteY1" fmla="*/ 7367 h 50260"/>
              <a:gd name="connsiteX2" fmla="*/ 14218 w 43733"/>
              <a:gd name="connsiteY2" fmla="*/ 5662 h 50260"/>
              <a:gd name="connsiteX3" fmla="*/ 22669 w 43733"/>
              <a:gd name="connsiteY3" fmla="*/ 3892 h 50260"/>
              <a:gd name="connsiteX4" fmla="*/ 25962 w 43733"/>
              <a:gd name="connsiteY4" fmla="*/ 660 h 50260"/>
              <a:gd name="connsiteX5" fmla="*/ 30046 w 43733"/>
              <a:gd name="connsiteY5" fmla="*/ 2941 h 50260"/>
              <a:gd name="connsiteX6" fmla="*/ 35676 w 43733"/>
              <a:gd name="connsiteY6" fmla="*/ 1150 h 50260"/>
              <a:gd name="connsiteX7" fmla="*/ 38531 w 43733"/>
              <a:gd name="connsiteY7" fmla="*/ 6036 h 50260"/>
              <a:gd name="connsiteX8" fmla="*/ 42195 w 43733"/>
              <a:gd name="connsiteY8" fmla="*/ 10778 h 50260"/>
              <a:gd name="connsiteX9" fmla="*/ 42031 w 43733"/>
              <a:gd name="connsiteY9" fmla="*/ 15920 h 50260"/>
              <a:gd name="connsiteX10" fmla="*/ 43229 w 43733"/>
              <a:gd name="connsiteY10" fmla="*/ 23782 h 50260"/>
              <a:gd name="connsiteX11" fmla="*/ 37617 w 43733"/>
              <a:gd name="connsiteY11" fmla="*/ 30664 h 50260"/>
              <a:gd name="connsiteX12" fmla="*/ 35608 w 43733"/>
              <a:gd name="connsiteY12" fmla="*/ 36561 h 50260"/>
              <a:gd name="connsiteX13" fmla="*/ 28768 w 43733"/>
              <a:gd name="connsiteY13" fmla="*/ 37275 h 50260"/>
              <a:gd name="connsiteX14" fmla="*/ 23880 w 43733"/>
              <a:gd name="connsiteY14" fmla="*/ 43566 h 50260"/>
              <a:gd name="connsiteX15" fmla="*/ 16693 w 43733"/>
              <a:gd name="connsiteY15" fmla="*/ 39726 h 50260"/>
              <a:gd name="connsiteX16" fmla="*/ 6017 w 43733"/>
              <a:gd name="connsiteY16" fmla="*/ 35932 h 50260"/>
              <a:gd name="connsiteX17" fmla="*/ 1323 w 43733"/>
              <a:gd name="connsiteY17" fmla="*/ 31710 h 50260"/>
              <a:gd name="connsiteX18" fmla="*/ 2326 w 43733"/>
              <a:gd name="connsiteY18" fmla="*/ 26011 h 50260"/>
              <a:gd name="connsiteX19" fmla="*/ 208 w 43733"/>
              <a:gd name="connsiteY19" fmla="*/ 20164 h 50260"/>
              <a:gd name="connsiteX20" fmla="*/ 4076 w 43733"/>
              <a:gd name="connsiteY20" fmla="*/ 14967 h 50260"/>
              <a:gd name="connsiteX21" fmla="*/ 4113 w 43733"/>
              <a:gd name="connsiteY21" fmla="*/ 14830 h 50260"/>
              <a:gd name="connsiteX0" fmla="*/ 428814 w 1385032"/>
              <a:gd name="connsiteY0" fmla="*/ 941080 h 964099"/>
              <a:gd name="connsiteX1" fmla="*/ 405795 w 1385032"/>
              <a:gd name="connsiteY1" fmla="*/ 964099 h 964099"/>
              <a:gd name="connsiteX2" fmla="*/ 382776 w 1385032"/>
              <a:gd name="connsiteY2" fmla="*/ 941080 h 964099"/>
              <a:gd name="connsiteX3" fmla="*/ 405795 w 1385032"/>
              <a:gd name="connsiteY3" fmla="*/ 918061 h 964099"/>
              <a:gd name="connsiteX4" fmla="*/ 428814 w 1385032"/>
              <a:gd name="connsiteY4" fmla="*/ 941080 h 964099"/>
              <a:gd name="connsiteX0" fmla="*/ 467336 w 1385032"/>
              <a:gd name="connsiteY0" fmla="*/ 912909 h 964099"/>
              <a:gd name="connsiteX1" fmla="*/ 421299 w 1385032"/>
              <a:gd name="connsiteY1" fmla="*/ 958946 h 964099"/>
              <a:gd name="connsiteX2" fmla="*/ 375262 w 1385032"/>
              <a:gd name="connsiteY2" fmla="*/ 912909 h 964099"/>
              <a:gd name="connsiteX3" fmla="*/ 421299 w 1385032"/>
              <a:gd name="connsiteY3" fmla="*/ 866872 h 964099"/>
              <a:gd name="connsiteX4" fmla="*/ 467336 w 1385032"/>
              <a:gd name="connsiteY4" fmla="*/ 912909 h 964099"/>
              <a:gd name="connsiteX0" fmla="*/ 528054 w 1385032"/>
              <a:gd name="connsiteY0" fmla="*/ 844405 h 964099"/>
              <a:gd name="connsiteX1" fmla="*/ 458998 w 1385032"/>
              <a:gd name="connsiteY1" fmla="*/ 913461 h 964099"/>
              <a:gd name="connsiteX2" fmla="*/ 389942 w 1385032"/>
              <a:gd name="connsiteY2" fmla="*/ 844405 h 964099"/>
              <a:gd name="connsiteX3" fmla="*/ 458998 w 1385032"/>
              <a:gd name="connsiteY3" fmla="*/ 775349 h 964099"/>
              <a:gd name="connsiteX4" fmla="*/ 528054 w 1385032"/>
              <a:gd name="connsiteY4" fmla="*/ 844405 h 964099"/>
              <a:gd name="connsiteX0" fmla="*/ 4906 w 43733"/>
              <a:gd name="connsiteY0" fmla="*/ 26637 h 50260"/>
              <a:gd name="connsiteX1" fmla="*/ 2373 w 43733"/>
              <a:gd name="connsiteY1" fmla="*/ 25840 h 50260"/>
              <a:gd name="connsiteX2" fmla="*/ 7141 w 43733"/>
              <a:gd name="connsiteY2" fmla="*/ 35359 h 50260"/>
              <a:gd name="connsiteX3" fmla="*/ 6033 w 43733"/>
              <a:gd name="connsiteY3" fmla="*/ 35740 h 50260"/>
              <a:gd name="connsiteX4" fmla="*/ 16691 w 43733"/>
              <a:gd name="connsiteY4" fmla="*/ 39550 h 50260"/>
              <a:gd name="connsiteX5" fmla="*/ 16023 w 43733"/>
              <a:gd name="connsiteY5" fmla="*/ 37810 h 50260"/>
              <a:gd name="connsiteX6" fmla="*/ 29040 w 43733"/>
              <a:gd name="connsiteY6" fmla="*/ 35211 h 50260"/>
              <a:gd name="connsiteX7" fmla="*/ 28773 w 43733"/>
              <a:gd name="connsiteY7" fmla="*/ 37120 h 50260"/>
              <a:gd name="connsiteX8" fmla="*/ 36592 w 43733"/>
              <a:gd name="connsiteY8" fmla="*/ 30491 h 50260"/>
              <a:gd name="connsiteX9" fmla="*/ 37593 w 43733"/>
              <a:gd name="connsiteY9" fmla="*/ 30550 h 50260"/>
              <a:gd name="connsiteX10" fmla="*/ 42011 w 43733"/>
              <a:gd name="connsiteY10" fmla="*/ 15814 h 50260"/>
              <a:gd name="connsiteX11" fmla="*/ 40563 w 43733"/>
              <a:gd name="connsiteY11" fmla="*/ 18490 h 50260"/>
              <a:gd name="connsiteX12" fmla="*/ 38537 w 43733"/>
              <a:gd name="connsiteY12" fmla="*/ 5886 h 50260"/>
              <a:gd name="connsiteX13" fmla="*/ 38613 w 43733"/>
              <a:gd name="connsiteY13" fmla="*/ 7150 h 50260"/>
              <a:gd name="connsiteX14" fmla="*/ 29291 w 43733"/>
              <a:gd name="connsiteY14" fmla="*/ 4412 h 50260"/>
              <a:gd name="connsiteX15" fmla="*/ 30033 w 43733"/>
              <a:gd name="connsiteY15" fmla="*/ 2800 h 50260"/>
              <a:gd name="connsiteX16" fmla="*/ 22354 w 43733"/>
              <a:gd name="connsiteY16" fmla="*/ 5180 h 50260"/>
              <a:gd name="connsiteX17" fmla="*/ 22713 w 43733"/>
              <a:gd name="connsiteY17" fmla="*/ 3790 h 50260"/>
              <a:gd name="connsiteX18" fmla="*/ 14213 w 43733"/>
              <a:gd name="connsiteY18" fmla="*/ 5652 h 50260"/>
              <a:gd name="connsiteX19" fmla="*/ 15513 w 43733"/>
              <a:gd name="connsiteY19" fmla="*/ 7000 h 50260"/>
              <a:gd name="connsiteX20" fmla="*/ 4340 w 43733"/>
              <a:gd name="connsiteY20" fmla="*/ 16249 h 50260"/>
              <a:gd name="connsiteX21" fmla="*/ 4113 w 43733"/>
              <a:gd name="connsiteY21" fmla="*/ 14830 h 50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3733" h="50260">
                <a:moveTo>
                  <a:pt x="4113" y="14830"/>
                </a:moveTo>
                <a:cubicBezTo>
                  <a:pt x="3842" y="12117"/>
                  <a:pt x="4474" y="9381"/>
                  <a:pt x="5836" y="7367"/>
                </a:cubicBezTo>
                <a:cubicBezTo>
                  <a:pt x="7988" y="4186"/>
                  <a:pt x="11477" y="3477"/>
                  <a:pt x="14218" y="5662"/>
                </a:cubicBezTo>
                <a:cubicBezTo>
                  <a:pt x="15891" y="1369"/>
                  <a:pt x="20127" y="482"/>
                  <a:pt x="22669" y="3892"/>
                </a:cubicBezTo>
                <a:cubicBezTo>
                  <a:pt x="23310" y="2143"/>
                  <a:pt x="24541" y="934"/>
                  <a:pt x="25962" y="660"/>
                </a:cubicBezTo>
                <a:cubicBezTo>
                  <a:pt x="27526" y="358"/>
                  <a:pt x="29088" y="1230"/>
                  <a:pt x="30046" y="2941"/>
                </a:cubicBezTo>
                <a:cubicBezTo>
                  <a:pt x="31428" y="727"/>
                  <a:pt x="33714" y="0"/>
                  <a:pt x="35676" y="1150"/>
                </a:cubicBezTo>
                <a:cubicBezTo>
                  <a:pt x="37171" y="2026"/>
                  <a:pt x="38243" y="3860"/>
                  <a:pt x="38531" y="6036"/>
                </a:cubicBezTo>
                <a:cubicBezTo>
                  <a:pt x="40259" y="6678"/>
                  <a:pt x="41635" y="8458"/>
                  <a:pt x="42195" y="10778"/>
                </a:cubicBezTo>
                <a:cubicBezTo>
                  <a:pt x="42602" y="12462"/>
                  <a:pt x="42544" y="14291"/>
                  <a:pt x="42031" y="15920"/>
                </a:cubicBezTo>
                <a:cubicBezTo>
                  <a:pt x="43292" y="18154"/>
                  <a:pt x="43733" y="21050"/>
                  <a:pt x="43229" y="23782"/>
                </a:cubicBezTo>
                <a:cubicBezTo>
                  <a:pt x="42559" y="27414"/>
                  <a:pt x="40341" y="30134"/>
                  <a:pt x="37617" y="30664"/>
                </a:cubicBezTo>
                <a:cubicBezTo>
                  <a:pt x="37604" y="32931"/>
                  <a:pt x="36871" y="35081"/>
                  <a:pt x="35608" y="36561"/>
                </a:cubicBezTo>
                <a:cubicBezTo>
                  <a:pt x="33689" y="38810"/>
                  <a:pt x="30917" y="39099"/>
                  <a:pt x="28768" y="37275"/>
                </a:cubicBezTo>
                <a:cubicBezTo>
                  <a:pt x="28073" y="40408"/>
                  <a:pt x="26212" y="42803"/>
                  <a:pt x="23880" y="43566"/>
                </a:cubicBezTo>
                <a:cubicBezTo>
                  <a:pt x="21132" y="44465"/>
                  <a:pt x="18264" y="42933"/>
                  <a:pt x="16693" y="39726"/>
                </a:cubicBezTo>
                <a:cubicBezTo>
                  <a:pt x="12985" y="42770"/>
                  <a:pt x="8169" y="41059"/>
                  <a:pt x="6017" y="35932"/>
                </a:cubicBezTo>
                <a:cubicBezTo>
                  <a:pt x="3903" y="36269"/>
                  <a:pt x="1918" y="34484"/>
                  <a:pt x="1323" y="31710"/>
                </a:cubicBezTo>
                <a:cubicBezTo>
                  <a:pt x="892" y="29703"/>
                  <a:pt x="1273" y="27537"/>
                  <a:pt x="2326" y="26011"/>
                </a:cubicBezTo>
                <a:cubicBezTo>
                  <a:pt x="832" y="24814"/>
                  <a:pt x="0" y="22517"/>
                  <a:pt x="208" y="20164"/>
                </a:cubicBezTo>
                <a:cubicBezTo>
                  <a:pt x="452" y="17409"/>
                  <a:pt x="2058" y="15251"/>
                  <a:pt x="4076" y="14967"/>
                </a:cubicBezTo>
                <a:cubicBezTo>
                  <a:pt x="4088" y="14921"/>
                  <a:pt x="4101" y="14876"/>
                  <a:pt x="4113" y="14830"/>
                </a:cubicBezTo>
                <a:close/>
              </a:path>
              <a:path w="1385032" h="964099">
                <a:moveTo>
                  <a:pt x="428814" y="941080"/>
                </a:moveTo>
                <a:cubicBezTo>
                  <a:pt x="428814" y="953793"/>
                  <a:pt x="418508" y="964099"/>
                  <a:pt x="405795" y="964099"/>
                </a:cubicBezTo>
                <a:cubicBezTo>
                  <a:pt x="393082" y="964099"/>
                  <a:pt x="382776" y="953793"/>
                  <a:pt x="382776" y="941080"/>
                </a:cubicBezTo>
                <a:cubicBezTo>
                  <a:pt x="382776" y="928367"/>
                  <a:pt x="393082" y="918061"/>
                  <a:pt x="405795" y="918061"/>
                </a:cubicBezTo>
                <a:cubicBezTo>
                  <a:pt x="418508" y="918061"/>
                  <a:pt x="428814" y="928367"/>
                  <a:pt x="428814" y="941080"/>
                </a:cubicBezTo>
                <a:close/>
              </a:path>
              <a:path w="1385032" h="964099">
                <a:moveTo>
                  <a:pt x="467336" y="912909"/>
                </a:moveTo>
                <a:cubicBezTo>
                  <a:pt x="467336" y="938335"/>
                  <a:pt x="446725" y="958946"/>
                  <a:pt x="421299" y="958946"/>
                </a:cubicBezTo>
                <a:cubicBezTo>
                  <a:pt x="395873" y="958946"/>
                  <a:pt x="375262" y="938335"/>
                  <a:pt x="375262" y="912909"/>
                </a:cubicBezTo>
                <a:cubicBezTo>
                  <a:pt x="375262" y="887483"/>
                  <a:pt x="395873" y="866872"/>
                  <a:pt x="421299" y="866872"/>
                </a:cubicBezTo>
                <a:cubicBezTo>
                  <a:pt x="446725" y="866872"/>
                  <a:pt x="467336" y="887483"/>
                  <a:pt x="467336" y="912909"/>
                </a:cubicBezTo>
                <a:close/>
              </a:path>
              <a:path w="1385032" h="964099">
                <a:moveTo>
                  <a:pt x="528054" y="844405"/>
                </a:moveTo>
                <a:cubicBezTo>
                  <a:pt x="528054" y="882544"/>
                  <a:pt x="497137" y="913461"/>
                  <a:pt x="458998" y="913461"/>
                </a:cubicBezTo>
                <a:cubicBezTo>
                  <a:pt x="420859" y="913461"/>
                  <a:pt x="389942" y="882544"/>
                  <a:pt x="389942" y="844405"/>
                </a:cubicBezTo>
                <a:cubicBezTo>
                  <a:pt x="389942" y="806266"/>
                  <a:pt x="420859" y="775349"/>
                  <a:pt x="458998" y="775349"/>
                </a:cubicBezTo>
                <a:cubicBezTo>
                  <a:pt x="497137" y="775349"/>
                  <a:pt x="528054" y="806266"/>
                  <a:pt x="528054" y="844405"/>
                </a:cubicBezTo>
                <a:close/>
              </a:path>
              <a:path w="43733" h="50260" fill="none" extrusionOk="0">
                <a:moveTo>
                  <a:pt x="4906" y="26637"/>
                </a:moveTo>
                <a:cubicBezTo>
                  <a:pt x="4022" y="26731"/>
                  <a:pt x="3138" y="26453"/>
                  <a:pt x="2373" y="25840"/>
                </a:cubicBezTo>
                <a:moveTo>
                  <a:pt x="7141" y="35359"/>
                </a:moveTo>
                <a:cubicBezTo>
                  <a:pt x="6786" y="35552"/>
                  <a:pt x="6413" y="35680"/>
                  <a:pt x="6033" y="35740"/>
                </a:cubicBezTo>
                <a:moveTo>
                  <a:pt x="16691" y="39550"/>
                </a:moveTo>
                <a:cubicBezTo>
                  <a:pt x="16424" y="39004"/>
                  <a:pt x="16200" y="38421"/>
                  <a:pt x="16023" y="37810"/>
                </a:cubicBezTo>
                <a:moveTo>
                  <a:pt x="29040" y="35211"/>
                </a:moveTo>
                <a:cubicBezTo>
                  <a:pt x="29001" y="35858"/>
                  <a:pt x="28911" y="36498"/>
                  <a:pt x="28773" y="37120"/>
                </a:cubicBezTo>
                <a:moveTo>
                  <a:pt x="36592" y="30491"/>
                </a:moveTo>
                <a:cubicBezTo>
                  <a:pt x="38596" y="31819"/>
                  <a:pt x="37611" y="27518"/>
                  <a:pt x="37593" y="30550"/>
                </a:cubicBezTo>
                <a:moveTo>
                  <a:pt x="42011" y="15814"/>
                </a:moveTo>
                <a:cubicBezTo>
                  <a:pt x="41686" y="16846"/>
                  <a:pt x="41191" y="17762"/>
                  <a:pt x="40563" y="18490"/>
                </a:cubicBezTo>
                <a:moveTo>
                  <a:pt x="38537" y="5886"/>
                </a:moveTo>
                <a:cubicBezTo>
                  <a:pt x="38592" y="6303"/>
                  <a:pt x="38618" y="6726"/>
                  <a:pt x="38613" y="7150"/>
                </a:cubicBezTo>
                <a:moveTo>
                  <a:pt x="29291" y="4412"/>
                </a:moveTo>
                <a:cubicBezTo>
                  <a:pt x="29480" y="3829"/>
                  <a:pt x="29729" y="3286"/>
                  <a:pt x="30033" y="2800"/>
                </a:cubicBezTo>
                <a:moveTo>
                  <a:pt x="22354" y="5180"/>
                </a:moveTo>
                <a:cubicBezTo>
                  <a:pt x="22431" y="4698"/>
                  <a:pt x="22552" y="4231"/>
                  <a:pt x="22713" y="3790"/>
                </a:cubicBezTo>
                <a:moveTo>
                  <a:pt x="14213" y="5652"/>
                </a:moveTo>
                <a:cubicBezTo>
                  <a:pt x="14685" y="6028"/>
                  <a:pt x="15121" y="6481"/>
                  <a:pt x="15513" y="7000"/>
                </a:cubicBezTo>
                <a:moveTo>
                  <a:pt x="4340" y="16249"/>
                </a:moveTo>
                <a:cubicBezTo>
                  <a:pt x="4237" y="15785"/>
                  <a:pt x="4161" y="15311"/>
                  <a:pt x="4113" y="14830"/>
                </a:cubicBezTo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делится на 3</a:t>
            </a:r>
            <a:endParaRPr lang="ru-RU" sz="1600" b="1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Скругленный прямоугольник 33"/>
          <p:cNvSpPr/>
          <p:nvPr/>
        </p:nvSpPr>
        <p:spPr>
          <a:xfrm>
            <a:off x="4067944" y="4293096"/>
            <a:ext cx="1656184" cy="504056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7∙4+1=29</a:t>
            </a:r>
          </a:p>
        </p:txBody>
      </p:sp>
      <p:sp>
        <p:nvSpPr>
          <p:cNvPr id="35" name="Скругленный прямоугольник 34"/>
          <p:cNvSpPr/>
          <p:nvPr/>
        </p:nvSpPr>
        <p:spPr>
          <a:xfrm>
            <a:off x="6588224" y="4293096"/>
            <a:ext cx="1296144" cy="504056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2+9=11</a:t>
            </a:r>
          </a:p>
        </p:txBody>
      </p:sp>
      <p:sp>
        <p:nvSpPr>
          <p:cNvPr id="36" name="Полилиния 35"/>
          <p:cNvSpPr/>
          <p:nvPr/>
        </p:nvSpPr>
        <p:spPr>
          <a:xfrm>
            <a:off x="7236296" y="3789040"/>
            <a:ext cx="1601056" cy="720080"/>
          </a:xfrm>
          <a:custGeom>
            <a:avLst/>
            <a:gdLst>
              <a:gd name="connsiteX0" fmla="*/ 3900 w 43200"/>
              <a:gd name="connsiteY0" fmla="*/ 14370 h 43200"/>
              <a:gd name="connsiteX1" fmla="*/ 5623 w 43200"/>
              <a:gd name="connsiteY1" fmla="*/ 6907 h 43200"/>
              <a:gd name="connsiteX2" fmla="*/ 14005 w 43200"/>
              <a:gd name="connsiteY2" fmla="*/ 5202 h 43200"/>
              <a:gd name="connsiteX3" fmla="*/ 22456 w 43200"/>
              <a:gd name="connsiteY3" fmla="*/ 3432 h 43200"/>
              <a:gd name="connsiteX4" fmla="*/ 25749 w 43200"/>
              <a:gd name="connsiteY4" fmla="*/ 200 h 43200"/>
              <a:gd name="connsiteX5" fmla="*/ 29833 w 43200"/>
              <a:gd name="connsiteY5" fmla="*/ 2481 h 43200"/>
              <a:gd name="connsiteX6" fmla="*/ 35463 w 43200"/>
              <a:gd name="connsiteY6" fmla="*/ 690 h 43200"/>
              <a:gd name="connsiteX7" fmla="*/ 38318 w 43200"/>
              <a:gd name="connsiteY7" fmla="*/ 5576 h 43200"/>
              <a:gd name="connsiteX8" fmla="*/ 41982 w 43200"/>
              <a:gd name="connsiteY8" fmla="*/ 10318 h 43200"/>
              <a:gd name="connsiteX9" fmla="*/ 41818 w 43200"/>
              <a:gd name="connsiteY9" fmla="*/ 15460 h 43200"/>
              <a:gd name="connsiteX10" fmla="*/ 43016 w 43200"/>
              <a:gd name="connsiteY10" fmla="*/ 23322 h 43200"/>
              <a:gd name="connsiteX11" fmla="*/ 37404 w 43200"/>
              <a:gd name="connsiteY11" fmla="*/ 30204 h 43200"/>
              <a:gd name="connsiteX12" fmla="*/ 35395 w 43200"/>
              <a:gd name="connsiteY12" fmla="*/ 36101 h 43200"/>
              <a:gd name="connsiteX13" fmla="*/ 28555 w 43200"/>
              <a:gd name="connsiteY13" fmla="*/ 36815 h 43200"/>
              <a:gd name="connsiteX14" fmla="*/ 23667 w 43200"/>
              <a:gd name="connsiteY14" fmla="*/ 43106 h 43200"/>
              <a:gd name="connsiteX15" fmla="*/ 16480 w 43200"/>
              <a:gd name="connsiteY15" fmla="*/ 39266 h 43200"/>
              <a:gd name="connsiteX16" fmla="*/ 5804 w 43200"/>
              <a:gd name="connsiteY16" fmla="*/ 35472 h 43200"/>
              <a:gd name="connsiteX17" fmla="*/ 1110 w 43200"/>
              <a:gd name="connsiteY17" fmla="*/ 31250 h 43200"/>
              <a:gd name="connsiteX18" fmla="*/ 2113 w 43200"/>
              <a:gd name="connsiteY18" fmla="*/ 25551 h 43200"/>
              <a:gd name="connsiteX19" fmla="*/ -5 w 43200"/>
              <a:gd name="connsiteY19" fmla="*/ 19704 h 43200"/>
              <a:gd name="connsiteX20" fmla="*/ 3863 w 43200"/>
              <a:gd name="connsiteY20" fmla="*/ 14507 h 43200"/>
              <a:gd name="connsiteX21" fmla="*/ 3900 w 43200"/>
              <a:gd name="connsiteY21" fmla="*/ 14370 h 43200"/>
              <a:gd name="connsiteX0" fmla="*/ 422068 w 1368152"/>
              <a:gd name="connsiteY0" fmla="*/ 932256 h 828672"/>
              <a:gd name="connsiteX1" fmla="*/ 399049 w 1368152"/>
              <a:gd name="connsiteY1" fmla="*/ 955275 h 828672"/>
              <a:gd name="connsiteX2" fmla="*/ 376030 w 1368152"/>
              <a:gd name="connsiteY2" fmla="*/ 932256 h 828672"/>
              <a:gd name="connsiteX3" fmla="*/ 399049 w 1368152"/>
              <a:gd name="connsiteY3" fmla="*/ 909237 h 828672"/>
              <a:gd name="connsiteX4" fmla="*/ 422068 w 1368152"/>
              <a:gd name="connsiteY4" fmla="*/ 932256 h 828672"/>
              <a:gd name="connsiteX0" fmla="*/ 460590 w 1368152"/>
              <a:gd name="connsiteY0" fmla="*/ 904085 h 828672"/>
              <a:gd name="connsiteX1" fmla="*/ 414553 w 1368152"/>
              <a:gd name="connsiteY1" fmla="*/ 950122 h 828672"/>
              <a:gd name="connsiteX2" fmla="*/ 368516 w 1368152"/>
              <a:gd name="connsiteY2" fmla="*/ 904085 h 828672"/>
              <a:gd name="connsiteX3" fmla="*/ 414553 w 1368152"/>
              <a:gd name="connsiteY3" fmla="*/ 858048 h 828672"/>
              <a:gd name="connsiteX4" fmla="*/ 460590 w 1368152"/>
              <a:gd name="connsiteY4" fmla="*/ 904085 h 828672"/>
              <a:gd name="connsiteX0" fmla="*/ 521308 w 1368152"/>
              <a:gd name="connsiteY0" fmla="*/ 835581 h 828672"/>
              <a:gd name="connsiteX1" fmla="*/ 452252 w 1368152"/>
              <a:gd name="connsiteY1" fmla="*/ 904637 h 828672"/>
              <a:gd name="connsiteX2" fmla="*/ 383196 w 1368152"/>
              <a:gd name="connsiteY2" fmla="*/ 835581 h 828672"/>
              <a:gd name="connsiteX3" fmla="*/ 452252 w 1368152"/>
              <a:gd name="connsiteY3" fmla="*/ 766525 h 828672"/>
              <a:gd name="connsiteX4" fmla="*/ 521308 w 1368152"/>
              <a:gd name="connsiteY4" fmla="*/ 835581 h 828672"/>
              <a:gd name="connsiteX0" fmla="*/ 4693 w 43200"/>
              <a:gd name="connsiteY0" fmla="*/ 26177 h 43200"/>
              <a:gd name="connsiteX1" fmla="*/ 2160 w 43200"/>
              <a:gd name="connsiteY1" fmla="*/ 25380 h 43200"/>
              <a:gd name="connsiteX2" fmla="*/ 6928 w 43200"/>
              <a:gd name="connsiteY2" fmla="*/ 34899 h 43200"/>
              <a:gd name="connsiteX3" fmla="*/ 5820 w 43200"/>
              <a:gd name="connsiteY3" fmla="*/ 35280 h 43200"/>
              <a:gd name="connsiteX4" fmla="*/ 16478 w 43200"/>
              <a:gd name="connsiteY4" fmla="*/ 39090 h 43200"/>
              <a:gd name="connsiteX5" fmla="*/ 15810 w 43200"/>
              <a:gd name="connsiteY5" fmla="*/ 37350 h 43200"/>
              <a:gd name="connsiteX6" fmla="*/ 28827 w 43200"/>
              <a:gd name="connsiteY6" fmla="*/ 34751 h 43200"/>
              <a:gd name="connsiteX7" fmla="*/ 28560 w 43200"/>
              <a:gd name="connsiteY7" fmla="*/ 36660 h 43200"/>
              <a:gd name="connsiteX8" fmla="*/ 34129 w 43200"/>
              <a:gd name="connsiteY8" fmla="*/ 22954 h 43200"/>
              <a:gd name="connsiteX9" fmla="*/ 37380 w 43200"/>
              <a:gd name="connsiteY9" fmla="*/ 30090 h 43200"/>
              <a:gd name="connsiteX10" fmla="*/ 41798 w 43200"/>
              <a:gd name="connsiteY10" fmla="*/ 15354 h 43200"/>
              <a:gd name="connsiteX11" fmla="*/ 40350 w 43200"/>
              <a:gd name="connsiteY11" fmla="*/ 18030 h 43200"/>
              <a:gd name="connsiteX12" fmla="*/ 38324 w 43200"/>
              <a:gd name="connsiteY12" fmla="*/ 5426 h 43200"/>
              <a:gd name="connsiteX13" fmla="*/ 38400 w 43200"/>
              <a:gd name="connsiteY13" fmla="*/ 6690 h 43200"/>
              <a:gd name="connsiteX14" fmla="*/ 29078 w 43200"/>
              <a:gd name="connsiteY14" fmla="*/ 3952 h 43200"/>
              <a:gd name="connsiteX15" fmla="*/ 29820 w 43200"/>
              <a:gd name="connsiteY15" fmla="*/ 2340 h 43200"/>
              <a:gd name="connsiteX16" fmla="*/ 22141 w 43200"/>
              <a:gd name="connsiteY16" fmla="*/ 4720 h 43200"/>
              <a:gd name="connsiteX17" fmla="*/ 22500 w 43200"/>
              <a:gd name="connsiteY17" fmla="*/ 3330 h 43200"/>
              <a:gd name="connsiteX18" fmla="*/ 14000 w 43200"/>
              <a:gd name="connsiteY18" fmla="*/ 5192 h 43200"/>
              <a:gd name="connsiteX19" fmla="*/ 15300 w 43200"/>
              <a:gd name="connsiteY19" fmla="*/ 6540 h 43200"/>
              <a:gd name="connsiteX20" fmla="*/ 4127 w 43200"/>
              <a:gd name="connsiteY20" fmla="*/ 15789 h 43200"/>
              <a:gd name="connsiteX21" fmla="*/ 3900 w 43200"/>
              <a:gd name="connsiteY21" fmla="*/ 14370 h 43200"/>
              <a:gd name="connsiteX0" fmla="*/ 4113 w 43733"/>
              <a:gd name="connsiteY0" fmla="*/ 14830 h 50260"/>
              <a:gd name="connsiteX1" fmla="*/ 5836 w 43733"/>
              <a:gd name="connsiteY1" fmla="*/ 7367 h 50260"/>
              <a:gd name="connsiteX2" fmla="*/ 14218 w 43733"/>
              <a:gd name="connsiteY2" fmla="*/ 5662 h 50260"/>
              <a:gd name="connsiteX3" fmla="*/ 22669 w 43733"/>
              <a:gd name="connsiteY3" fmla="*/ 3892 h 50260"/>
              <a:gd name="connsiteX4" fmla="*/ 25962 w 43733"/>
              <a:gd name="connsiteY4" fmla="*/ 660 h 50260"/>
              <a:gd name="connsiteX5" fmla="*/ 30046 w 43733"/>
              <a:gd name="connsiteY5" fmla="*/ 2941 h 50260"/>
              <a:gd name="connsiteX6" fmla="*/ 35676 w 43733"/>
              <a:gd name="connsiteY6" fmla="*/ 1150 h 50260"/>
              <a:gd name="connsiteX7" fmla="*/ 38531 w 43733"/>
              <a:gd name="connsiteY7" fmla="*/ 6036 h 50260"/>
              <a:gd name="connsiteX8" fmla="*/ 42195 w 43733"/>
              <a:gd name="connsiteY8" fmla="*/ 10778 h 50260"/>
              <a:gd name="connsiteX9" fmla="*/ 42031 w 43733"/>
              <a:gd name="connsiteY9" fmla="*/ 15920 h 50260"/>
              <a:gd name="connsiteX10" fmla="*/ 43229 w 43733"/>
              <a:gd name="connsiteY10" fmla="*/ 23782 h 50260"/>
              <a:gd name="connsiteX11" fmla="*/ 37617 w 43733"/>
              <a:gd name="connsiteY11" fmla="*/ 30664 h 50260"/>
              <a:gd name="connsiteX12" fmla="*/ 35608 w 43733"/>
              <a:gd name="connsiteY12" fmla="*/ 36561 h 50260"/>
              <a:gd name="connsiteX13" fmla="*/ 28768 w 43733"/>
              <a:gd name="connsiteY13" fmla="*/ 37275 h 50260"/>
              <a:gd name="connsiteX14" fmla="*/ 23880 w 43733"/>
              <a:gd name="connsiteY14" fmla="*/ 43566 h 50260"/>
              <a:gd name="connsiteX15" fmla="*/ 16693 w 43733"/>
              <a:gd name="connsiteY15" fmla="*/ 39726 h 50260"/>
              <a:gd name="connsiteX16" fmla="*/ 6017 w 43733"/>
              <a:gd name="connsiteY16" fmla="*/ 35932 h 50260"/>
              <a:gd name="connsiteX17" fmla="*/ 1323 w 43733"/>
              <a:gd name="connsiteY17" fmla="*/ 31710 h 50260"/>
              <a:gd name="connsiteX18" fmla="*/ 2326 w 43733"/>
              <a:gd name="connsiteY18" fmla="*/ 26011 h 50260"/>
              <a:gd name="connsiteX19" fmla="*/ 208 w 43733"/>
              <a:gd name="connsiteY19" fmla="*/ 20164 h 50260"/>
              <a:gd name="connsiteX20" fmla="*/ 4076 w 43733"/>
              <a:gd name="connsiteY20" fmla="*/ 14967 h 50260"/>
              <a:gd name="connsiteX21" fmla="*/ 4113 w 43733"/>
              <a:gd name="connsiteY21" fmla="*/ 14830 h 50260"/>
              <a:gd name="connsiteX0" fmla="*/ 428814 w 1385032"/>
              <a:gd name="connsiteY0" fmla="*/ 941080 h 964099"/>
              <a:gd name="connsiteX1" fmla="*/ 405795 w 1385032"/>
              <a:gd name="connsiteY1" fmla="*/ 964099 h 964099"/>
              <a:gd name="connsiteX2" fmla="*/ 382776 w 1385032"/>
              <a:gd name="connsiteY2" fmla="*/ 941080 h 964099"/>
              <a:gd name="connsiteX3" fmla="*/ 405795 w 1385032"/>
              <a:gd name="connsiteY3" fmla="*/ 918061 h 964099"/>
              <a:gd name="connsiteX4" fmla="*/ 428814 w 1385032"/>
              <a:gd name="connsiteY4" fmla="*/ 941080 h 964099"/>
              <a:gd name="connsiteX0" fmla="*/ 467336 w 1385032"/>
              <a:gd name="connsiteY0" fmla="*/ 912909 h 964099"/>
              <a:gd name="connsiteX1" fmla="*/ 421299 w 1385032"/>
              <a:gd name="connsiteY1" fmla="*/ 958946 h 964099"/>
              <a:gd name="connsiteX2" fmla="*/ 375262 w 1385032"/>
              <a:gd name="connsiteY2" fmla="*/ 912909 h 964099"/>
              <a:gd name="connsiteX3" fmla="*/ 421299 w 1385032"/>
              <a:gd name="connsiteY3" fmla="*/ 866872 h 964099"/>
              <a:gd name="connsiteX4" fmla="*/ 467336 w 1385032"/>
              <a:gd name="connsiteY4" fmla="*/ 912909 h 964099"/>
              <a:gd name="connsiteX0" fmla="*/ 528054 w 1385032"/>
              <a:gd name="connsiteY0" fmla="*/ 844405 h 964099"/>
              <a:gd name="connsiteX1" fmla="*/ 458998 w 1385032"/>
              <a:gd name="connsiteY1" fmla="*/ 913461 h 964099"/>
              <a:gd name="connsiteX2" fmla="*/ 389942 w 1385032"/>
              <a:gd name="connsiteY2" fmla="*/ 844405 h 964099"/>
              <a:gd name="connsiteX3" fmla="*/ 458998 w 1385032"/>
              <a:gd name="connsiteY3" fmla="*/ 775349 h 964099"/>
              <a:gd name="connsiteX4" fmla="*/ 528054 w 1385032"/>
              <a:gd name="connsiteY4" fmla="*/ 844405 h 964099"/>
              <a:gd name="connsiteX0" fmla="*/ 4906 w 43733"/>
              <a:gd name="connsiteY0" fmla="*/ 26637 h 50260"/>
              <a:gd name="connsiteX1" fmla="*/ 2373 w 43733"/>
              <a:gd name="connsiteY1" fmla="*/ 25840 h 50260"/>
              <a:gd name="connsiteX2" fmla="*/ 7141 w 43733"/>
              <a:gd name="connsiteY2" fmla="*/ 35359 h 50260"/>
              <a:gd name="connsiteX3" fmla="*/ 6033 w 43733"/>
              <a:gd name="connsiteY3" fmla="*/ 35740 h 50260"/>
              <a:gd name="connsiteX4" fmla="*/ 16691 w 43733"/>
              <a:gd name="connsiteY4" fmla="*/ 39550 h 50260"/>
              <a:gd name="connsiteX5" fmla="*/ 16023 w 43733"/>
              <a:gd name="connsiteY5" fmla="*/ 37810 h 50260"/>
              <a:gd name="connsiteX6" fmla="*/ 29040 w 43733"/>
              <a:gd name="connsiteY6" fmla="*/ 35211 h 50260"/>
              <a:gd name="connsiteX7" fmla="*/ 28773 w 43733"/>
              <a:gd name="connsiteY7" fmla="*/ 37120 h 50260"/>
              <a:gd name="connsiteX8" fmla="*/ 36592 w 43733"/>
              <a:gd name="connsiteY8" fmla="*/ 30491 h 50260"/>
              <a:gd name="connsiteX9" fmla="*/ 37593 w 43733"/>
              <a:gd name="connsiteY9" fmla="*/ 30550 h 50260"/>
              <a:gd name="connsiteX10" fmla="*/ 42011 w 43733"/>
              <a:gd name="connsiteY10" fmla="*/ 15814 h 50260"/>
              <a:gd name="connsiteX11" fmla="*/ 40563 w 43733"/>
              <a:gd name="connsiteY11" fmla="*/ 18490 h 50260"/>
              <a:gd name="connsiteX12" fmla="*/ 38537 w 43733"/>
              <a:gd name="connsiteY12" fmla="*/ 5886 h 50260"/>
              <a:gd name="connsiteX13" fmla="*/ 38613 w 43733"/>
              <a:gd name="connsiteY13" fmla="*/ 7150 h 50260"/>
              <a:gd name="connsiteX14" fmla="*/ 29291 w 43733"/>
              <a:gd name="connsiteY14" fmla="*/ 4412 h 50260"/>
              <a:gd name="connsiteX15" fmla="*/ 30033 w 43733"/>
              <a:gd name="connsiteY15" fmla="*/ 2800 h 50260"/>
              <a:gd name="connsiteX16" fmla="*/ 22354 w 43733"/>
              <a:gd name="connsiteY16" fmla="*/ 5180 h 50260"/>
              <a:gd name="connsiteX17" fmla="*/ 22713 w 43733"/>
              <a:gd name="connsiteY17" fmla="*/ 3790 h 50260"/>
              <a:gd name="connsiteX18" fmla="*/ 14213 w 43733"/>
              <a:gd name="connsiteY18" fmla="*/ 5652 h 50260"/>
              <a:gd name="connsiteX19" fmla="*/ 15513 w 43733"/>
              <a:gd name="connsiteY19" fmla="*/ 7000 h 50260"/>
              <a:gd name="connsiteX20" fmla="*/ 4340 w 43733"/>
              <a:gd name="connsiteY20" fmla="*/ 16249 h 50260"/>
              <a:gd name="connsiteX21" fmla="*/ 4113 w 43733"/>
              <a:gd name="connsiteY21" fmla="*/ 14830 h 50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3733" h="50260">
                <a:moveTo>
                  <a:pt x="4113" y="14830"/>
                </a:moveTo>
                <a:cubicBezTo>
                  <a:pt x="3842" y="12117"/>
                  <a:pt x="4474" y="9381"/>
                  <a:pt x="5836" y="7367"/>
                </a:cubicBezTo>
                <a:cubicBezTo>
                  <a:pt x="7988" y="4186"/>
                  <a:pt x="11477" y="3477"/>
                  <a:pt x="14218" y="5662"/>
                </a:cubicBezTo>
                <a:cubicBezTo>
                  <a:pt x="15891" y="1369"/>
                  <a:pt x="20127" y="482"/>
                  <a:pt x="22669" y="3892"/>
                </a:cubicBezTo>
                <a:cubicBezTo>
                  <a:pt x="23310" y="2143"/>
                  <a:pt x="24541" y="934"/>
                  <a:pt x="25962" y="660"/>
                </a:cubicBezTo>
                <a:cubicBezTo>
                  <a:pt x="27526" y="358"/>
                  <a:pt x="29088" y="1230"/>
                  <a:pt x="30046" y="2941"/>
                </a:cubicBezTo>
                <a:cubicBezTo>
                  <a:pt x="31428" y="727"/>
                  <a:pt x="33714" y="0"/>
                  <a:pt x="35676" y="1150"/>
                </a:cubicBezTo>
                <a:cubicBezTo>
                  <a:pt x="37171" y="2026"/>
                  <a:pt x="38243" y="3860"/>
                  <a:pt x="38531" y="6036"/>
                </a:cubicBezTo>
                <a:cubicBezTo>
                  <a:pt x="40259" y="6678"/>
                  <a:pt x="41635" y="8458"/>
                  <a:pt x="42195" y="10778"/>
                </a:cubicBezTo>
                <a:cubicBezTo>
                  <a:pt x="42602" y="12462"/>
                  <a:pt x="42544" y="14291"/>
                  <a:pt x="42031" y="15920"/>
                </a:cubicBezTo>
                <a:cubicBezTo>
                  <a:pt x="43292" y="18154"/>
                  <a:pt x="43733" y="21050"/>
                  <a:pt x="43229" y="23782"/>
                </a:cubicBezTo>
                <a:cubicBezTo>
                  <a:pt x="42559" y="27414"/>
                  <a:pt x="40341" y="30134"/>
                  <a:pt x="37617" y="30664"/>
                </a:cubicBezTo>
                <a:cubicBezTo>
                  <a:pt x="37604" y="32931"/>
                  <a:pt x="36871" y="35081"/>
                  <a:pt x="35608" y="36561"/>
                </a:cubicBezTo>
                <a:cubicBezTo>
                  <a:pt x="33689" y="38810"/>
                  <a:pt x="30917" y="39099"/>
                  <a:pt x="28768" y="37275"/>
                </a:cubicBezTo>
                <a:cubicBezTo>
                  <a:pt x="28073" y="40408"/>
                  <a:pt x="26212" y="42803"/>
                  <a:pt x="23880" y="43566"/>
                </a:cubicBezTo>
                <a:cubicBezTo>
                  <a:pt x="21132" y="44465"/>
                  <a:pt x="18264" y="42933"/>
                  <a:pt x="16693" y="39726"/>
                </a:cubicBezTo>
                <a:cubicBezTo>
                  <a:pt x="12985" y="42770"/>
                  <a:pt x="8169" y="41059"/>
                  <a:pt x="6017" y="35932"/>
                </a:cubicBezTo>
                <a:cubicBezTo>
                  <a:pt x="3903" y="36269"/>
                  <a:pt x="1918" y="34484"/>
                  <a:pt x="1323" y="31710"/>
                </a:cubicBezTo>
                <a:cubicBezTo>
                  <a:pt x="892" y="29703"/>
                  <a:pt x="1273" y="27537"/>
                  <a:pt x="2326" y="26011"/>
                </a:cubicBezTo>
                <a:cubicBezTo>
                  <a:pt x="832" y="24814"/>
                  <a:pt x="0" y="22517"/>
                  <a:pt x="208" y="20164"/>
                </a:cubicBezTo>
                <a:cubicBezTo>
                  <a:pt x="452" y="17409"/>
                  <a:pt x="2058" y="15251"/>
                  <a:pt x="4076" y="14967"/>
                </a:cubicBezTo>
                <a:cubicBezTo>
                  <a:pt x="4088" y="14921"/>
                  <a:pt x="4101" y="14876"/>
                  <a:pt x="4113" y="14830"/>
                </a:cubicBezTo>
                <a:close/>
              </a:path>
              <a:path w="1385032" h="964099">
                <a:moveTo>
                  <a:pt x="428814" y="941080"/>
                </a:moveTo>
                <a:cubicBezTo>
                  <a:pt x="428814" y="953793"/>
                  <a:pt x="418508" y="964099"/>
                  <a:pt x="405795" y="964099"/>
                </a:cubicBezTo>
                <a:cubicBezTo>
                  <a:pt x="393082" y="964099"/>
                  <a:pt x="382776" y="953793"/>
                  <a:pt x="382776" y="941080"/>
                </a:cubicBezTo>
                <a:cubicBezTo>
                  <a:pt x="382776" y="928367"/>
                  <a:pt x="393082" y="918061"/>
                  <a:pt x="405795" y="918061"/>
                </a:cubicBezTo>
                <a:cubicBezTo>
                  <a:pt x="418508" y="918061"/>
                  <a:pt x="428814" y="928367"/>
                  <a:pt x="428814" y="941080"/>
                </a:cubicBezTo>
                <a:close/>
              </a:path>
              <a:path w="1385032" h="964099">
                <a:moveTo>
                  <a:pt x="467336" y="912909"/>
                </a:moveTo>
                <a:cubicBezTo>
                  <a:pt x="467336" y="938335"/>
                  <a:pt x="446725" y="958946"/>
                  <a:pt x="421299" y="958946"/>
                </a:cubicBezTo>
                <a:cubicBezTo>
                  <a:pt x="395873" y="958946"/>
                  <a:pt x="375262" y="938335"/>
                  <a:pt x="375262" y="912909"/>
                </a:cubicBezTo>
                <a:cubicBezTo>
                  <a:pt x="375262" y="887483"/>
                  <a:pt x="395873" y="866872"/>
                  <a:pt x="421299" y="866872"/>
                </a:cubicBezTo>
                <a:cubicBezTo>
                  <a:pt x="446725" y="866872"/>
                  <a:pt x="467336" y="887483"/>
                  <a:pt x="467336" y="912909"/>
                </a:cubicBezTo>
                <a:close/>
              </a:path>
              <a:path w="1385032" h="964099">
                <a:moveTo>
                  <a:pt x="528054" y="844405"/>
                </a:moveTo>
                <a:cubicBezTo>
                  <a:pt x="528054" y="882544"/>
                  <a:pt x="497137" y="913461"/>
                  <a:pt x="458998" y="913461"/>
                </a:cubicBezTo>
                <a:cubicBezTo>
                  <a:pt x="420859" y="913461"/>
                  <a:pt x="389942" y="882544"/>
                  <a:pt x="389942" y="844405"/>
                </a:cubicBezTo>
                <a:cubicBezTo>
                  <a:pt x="389942" y="806266"/>
                  <a:pt x="420859" y="775349"/>
                  <a:pt x="458998" y="775349"/>
                </a:cubicBezTo>
                <a:cubicBezTo>
                  <a:pt x="497137" y="775349"/>
                  <a:pt x="528054" y="806266"/>
                  <a:pt x="528054" y="844405"/>
                </a:cubicBezTo>
                <a:close/>
              </a:path>
              <a:path w="43733" h="50260" fill="none" extrusionOk="0">
                <a:moveTo>
                  <a:pt x="4906" y="26637"/>
                </a:moveTo>
                <a:cubicBezTo>
                  <a:pt x="4022" y="26731"/>
                  <a:pt x="3138" y="26453"/>
                  <a:pt x="2373" y="25840"/>
                </a:cubicBezTo>
                <a:moveTo>
                  <a:pt x="7141" y="35359"/>
                </a:moveTo>
                <a:cubicBezTo>
                  <a:pt x="6786" y="35552"/>
                  <a:pt x="6413" y="35680"/>
                  <a:pt x="6033" y="35740"/>
                </a:cubicBezTo>
                <a:moveTo>
                  <a:pt x="16691" y="39550"/>
                </a:moveTo>
                <a:cubicBezTo>
                  <a:pt x="16424" y="39004"/>
                  <a:pt x="16200" y="38421"/>
                  <a:pt x="16023" y="37810"/>
                </a:cubicBezTo>
                <a:moveTo>
                  <a:pt x="29040" y="35211"/>
                </a:moveTo>
                <a:cubicBezTo>
                  <a:pt x="29001" y="35858"/>
                  <a:pt x="28911" y="36498"/>
                  <a:pt x="28773" y="37120"/>
                </a:cubicBezTo>
                <a:moveTo>
                  <a:pt x="36592" y="30491"/>
                </a:moveTo>
                <a:cubicBezTo>
                  <a:pt x="38596" y="31819"/>
                  <a:pt x="37611" y="27518"/>
                  <a:pt x="37593" y="30550"/>
                </a:cubicBezTo>
                <a:moveTo>
                  <a:pt x="42011" y="15814"/>
                </a:moveTo>
                <a:cubicBezTo>
                  <a:pt x="41686" y="16846"/>
                  <a:pt x="41191" y="17762"/>
                  <a:pt x="40563" y="18490"/>
                </a:cubicBezTo>
                <a:moveTo>
                  <a:pt x="38537" y="5886"/>
                </a:moveTo>
                <a:cubicBezTo>
                  <a:pt x="38592" y="6303"/>
                  <a:pt x="38618" y="6726"/>
                  <a:pt x="38613" y="7150"/>
                </a:cubicBezTo>
                <a:moveTo>
                  <a:pt x="29291" y="4412"/>
                </a:moveTo>
                <a:cubicBezTo>
                  <a:pt x="29480" y="3829"/>
                  <a:pt x="29729" y="3286"/>
                  <a:pt x="30033" y="2800"/>
                </a:cubicBezTo>
                <a:moveTo>
                  <a:pt x="22354" y="5180"/>
                </a:moveTo>
                <a:cubicBezTo>
                  <a:pt x="22431" y="4698"/>
                  <a:pt x="22552" y="4231"/>
                  <a:pt x="22713" y="3790"/>
                </a:cubicBezTo>
                <a:moveTo>
                  <a:pt x="14213" y="5652"/>
                </a:moveTo>
                <a:cubicBezTo>
                  <a:pt x="14685" y="6028"/>
                  <a:pt x="15121" y="6481"/>
                  <a:pt x="15513" y="7000"/>
                </a:cubicBezTo>
                <a:moveTo>
                  <a:pt x="4340" y="16249"/>
                </a:moveTo>
                <a:cubicBezTo>
                  <a:pt x="4237" y="15785"/>
                  <a:pt x="4161" y="15311"/>
                  <a:pt x="4113" y="14830"/>
                </a:cubicBezTo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CC33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 делится на 3</a:t>
            </a:r>
            <a:endParaRPr lang="ru-RU" sz="1600" b="1" dirty="0">
              <a:solidFill>
                <a:srgbClr val="CC33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4067944" y="5229200"/>
            <a:ext cx="1656184" cy="504056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7∙5+1=36</a:t>
            </a:r>
          </a:p>
        </p:txBody>
      </p:sp>
      <p:sp>
        <p:nvSpPr>
          <p:cNvPr id="38" name="Скругленный прямоугольник 37"/>
          <p:cNvSpPr/>
          <p:nvPr/>
        </p:nvSpPr>
        <p:spPr>
          <a:xfrm>
            <a:off x="6588224" y="5229200"/>
            <a:ext cx="1296144" cy="504056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3+6=9</a:t>
            </a:r>
          </a:p>
        </p:txBody>
      </p:sp>
      <p:sp>
        <p:nvSpPr>
          <p:cNvPr id="39" name="Полилиния 38"/>
          <p:cNvSpPr/>
          <p:nvPr/>
        </p:nvSpPr>
        <p:spPr>
          <a:xfrm>
            <a:off x="7236296" y="4725144"/>
            <a:ext cx="1601056" cy="720080"/>
          </a:xfrm>
          <a:custGeom>
            <a:avLst/>
            <a:gdLst>
              <a:gd name="connsiteX0" fmla="*/ 3900 w 43200"/>
              <a:gd name="connsiteY0" fmla="*/ 14370 h 43200"/>
              <a:gd name="connsiteX1" fmla="*/ 5623 w 43200"/>
              <a:gd name="connsiteY1" fmla="*/ 6907 h 43200"/>
              <a:gd name="connsiteX2" fmla="*/ 14005 w 43200"/>
              <a:gd name="connsiteY2" fmla="*/ 5202 h 43200"/>
              <a:gd name="connsiteX3" fmla="*/ 22456 w 43200"/>
              <a:gd name="connsiteY3" fmla="*/ 3432 h 43200"/>
              <a:gd name="connsiteX4" fmla="*/ 25749 w 43200"/>
              <a:gd name="connsiteY4" fmla="*/ 200 h 43200"/>
              <a:gd name="connsiteX5" fmla="*/ 29833 w 43200"/>
              <a:gd name="connsiteY5" fmla="*/ 2481 h 43200"/>
              <a:gd name="connsiteX6" fmla="*/ 35463 w 43200"/>
              <a:gd name="connsiteY6" fmla="*/ 690 h 43200"/>
              <a:gd name="connsiteX7" fmla="*/ 38318 w 43200"/>
              <a:gd name="connsiteY7" fmla="*/ 5576 h 43200"/>
              <a:gd name="connsiteX8" fmla="*/ 41982 w 43200"/>
              <a:gd name="connsiteY8" fmla="*/ 10318 h 43200"/>
              <a:gd name="connsiteX9" fmla="*/ 41818 w 43200"/>
              <a:gd name="connsiteY9" fmla="*/ 15460 h 43200"/>
              <a:gd name="connsiteX10" fmla="*/ 43016 w 43200"/>
              <a:gd name="connsiteY10" fmla="*/ 23322 h 43200"/>
              <a:gd name="connsiteX11" fmla="*/ 37404 w 43200"/>
              <a:gd name="connsiteY11" fmla="*/ 30204 h 43200"/>
              <a:gd name="connsiteX12" fmla="*/ 35395 w 43200"/>
              <a:gd name="connsiteY12" fmla="*/ 36101 h 43200"/>
              <a:gd name="connsiteX13" fmla="*/ 28555 w 43200"/>
              <a:gd name="connsiteY13" fmla="*/ 36815 h 43200"/>
              <a:gd name="connsiteX14" fmla="*/ 23667 w 43200"/>
              <a:gd name="connsiteY14" fmla="*/ 43106 h 43200"/>
              <a:gd name="connsiteX15" fmla="*/ 16480 w 43200"/>
              <a:gd name="connsiteY15" fmla="*/ 39266 h 43200"/>
              <a:gd name="connsiteX16" fmla="*/ 5804 w 43200"/>
              <a:gd name="connsiteY16" fmla="*/ 35472 h 43200"/>
              <a:gd name="connsiteX17" fmla="*/ 1110 w 43200"/>
              <a:gd name="connsiteY17" fmla="*/ 31250 h 43200"/>
              <a:gd name="connsiteX18" fmla="*/ 2113 w 43200"/>
              <a:gd name="connsiteY18" fmla="*/ 25551 h 43200"/>
              <a:gd name="connsiteX19" fmla="*/ -5 w 43200"/>
              <a:gd name="connsiteY19" fmla="*/ 19704 h 43200"/>
              <a:gd name="connsiteX20" fmla="*/ 3863 w 43200"/>
              <a:gd name="connsiteY20" fmla="*/ 14507 h 43200"/>
              <a:gd name="connsiteX21" fmla="*/ 3900 w 43200"/>
              <a:gd name="connsiteY21" fmla="*/ 14370 h 43200"/>
              <a:gd name="connsiteX0" fmla="*/ 422068 w 1368152"/>
              <a:gd name="connsiteY0" fmla="*/ 932256 h 828672"/>
              <a:gd name="connsiteX1" fmla="*/ 399049 w 1368152"/>
              <a:gd name="connsiteY1" fmla="*/ 955275 h 828672"/>
              <a:gd name="connsiteX2" fmla="*/ 376030 w 1368152"/>
              <a:gd name="connsiteY2" fmla="*/ 932256 h 828672"/>
              <a:gd name="connsiteX3" fmla="*/ 399049 w 1368152"/>
              <a:gd name="connsiteY3" fmla="*/ 909237 h 828672"/>
              <a:gd name="connsiteX4" fmla="*/ 422068 w 1368152"/>
              <a:gd name="connsiteY4" fmla="*/ 932256 h 828672"/>
              <a:gd name="connsiteX0" fmla="*/ 460590 w 1368152"/>
              <a:gd name="connsiteY0" fmla="*/ 904085 h 828672"/>
              <a:gd name="connsiteX1" fmla="*/ 414553 w 1368152"/>
              <a:gd name="connsiteY1" fmla="*/ 950122 h 828672"/>
              <a:gd name="connsiteX2" fmla="*/ 368516 w 1368152"/>
              <a:gd name="connsiteY2" fmla="*/ 904085 h 828672"/>
              <a:gd name="connsiteX3" fmla="*/ 414553 w 1368152"/>
              <a:gd name="connsiteY3" fmla="*/ 858048 h 828672"/>
              <a:gd name="connsiteX4" fmla="*/ 460590 w 1368152"/>
              <a:gd name="connsiteY4" fmla="*/ 904085 h 828672"/>
              <a:gd name="connsiteX0" fmla="*/ 521308 w 1368152"/>
              <a:gd name="connsiteY0" fmla="*/ 835581 h 828672"/>
              <a:gd name="connsiteX1" fmla="*/ 452252 w 1368152"/>
              <a:gd name="connsiteY1" fmla="*/ 904637 h 828672"/>
              <a:gd name="connsiteX2" fmla="*/ 383196 w 1368152"/>
              <a:gd name="connsiteY2" fmla="*/ 835581 h 828672"/>
              <a:gd name="connsiteX3" fmla="*/ 452252 w 1368152"/>
              <a:gd name="connsiteY3" fmla="*/ 766525 h 828672"/>
              <a:gd name="connsiteX4" fmla="*/ 521308 w 1368152"/>
              <a:gd name="connsiteY4" fmla="*/ 835581 h 828672"/>
              <a:gd name="connsiteX0" fmla="*/ 4693 w 43200"/>
              <a:gd name="connsiteY0" fmla="*/ 26177 h 43200"/>
              <a:gd name="connsiteX1" fmla="*/ 2160 w 43200"/>
              <a:gd name="connsiteY1" fmla="*/ 25380 h 43200"/>
              <a:gd name="connsiteX2" fmla="*/ 6928 w 43200"/>
              <a:gd name="connsiteY2" fmla="*/ 34899 h 43200"/>
              <a:gd name="connsiteX3" fmla="*/ 5820 w 43200"/>
              <a:gd name="connsiteY3" fmla="*/ 35280 h 43200"/>
              <a:gd name="connsiteX4" fmla="*/ 16478 w 43200"/>
              <a:gd name="connsiteY4" fmla="*/ 39090 h 43200"/>
              <a:gd name="connsiteX5" fmla="*/ 15810 w 43200"/>
              <a:gd name="connsiteY5" fmla="*/ 37350 h 43200"/>
              <a:gd name="connsiteX6" fmla="*/ 28827 w 43200"/>
              <a:gd name="connsiteY6" fmla="*/ 34751 h 43200"/>
              <a:gd name="connsiteX7" fmla="*/ 28560 w 43200"/>
              <a:gd name="connsiteY7" fmla="*/ 36660 h 43200"/>
              <a:gd name="connsiteX8" fmla="*/ 34129 w 43200"/>
              <a:gd name="connsiteY8" fmla="*/ 22954 h 43200"/>
              <a:gd name="connsiteX9" fmla="*/ 37380 w 43200"/>
              <a:gd name="connsiteY9" fmla="*/ 30090 h 43200"/>
              <a:gd name="connsiteX10" fmla="*/ 41798 w 43200"/>
              <a:gd name="connsiteY10" fmla="*/ 15354 h 43200"/>
              <a:gd name="connsiteX11" fmla="*/ 40350 w 43200"/>
              <a:gd name="connsiteY11" fmla="*/ 18030 h 43200"/>
              <a:gd name="connsiteX12" fmla="*/ 38324 w 43200"/>
              <a:gd name="connsiteY12" fmla="*/ 5426 h 43200"/>
              <a:gd name="connsiteX13" fmla="*/ 38400 w 43200"/>
              <a:gd name="connsiteY13" fmla="*/ 6690 h 43200"/>
              <a:gd name="connsiteX14" fmla="*/ 29078 w 43200"/>
              <a:gd name="connsiteY14" fmla="*/ 3952 h 43200"/>
              <a:gd name="connsiteX15" fmla="*/ 29820 w 43200"/>
              <a:gd name="connsiteY15" fmla="*/ 2340 h 43200"/>
              <a:gd name="connsiteX16" fmla="*/ 22141 w 43200"/>
              <a:gd name="connsiteY16" fmla="*/ 4720 h 43200"/>
              <a:gd name="connsiteX17" fmla="*/ 22500 w 43200"/>
              <a:gd name="connsiteY17" fmla="*/ 3330 h 43200"/>
              <a:gd name="connsiteX18" fmla="*/ 14000 w 43200"/>
              <a:gd name="connsiteY18" fmla="*/ 5192 h 43200"/>
              <a:gd name="connsiteX19" fmla="*/ 15300 w 43200"/>
              <a:gd name="connsiteY19" fmla="*/ 6540 h 43200"/>
              <a:gd name="connsiteX20" fmla="*/ 4127 w 43200"/>
              <a:gd name="connsiteY20" fmla="*/ 15789 h 43200"/>
              <a:gd name="connsiteX21" fmla="*/ 3900 w 43200"/>
              <a:gd name="connsiteY21" fmla="*/ 14370 h 43200"/>
              <a:gd name="connsiteX0" fmla="*/ 4113 w 43733"/>
              <a:gd name="connsiteY0" fmla="*/ 14830 h 50260"/>
              <a:gd name="connsiteX1" fmla="*/ 5836 w 43733"/>
              <a:gd name="connsiteY1" fmla="*/ 7367 h 50260"/>
              <a:gd name="connsiteX2" fmla="*/ 14218 w 43733"/>
              <a:gd name="connsiteY2" fmla="*/ 5662 h 50260"/>
              <a:gd name="connsiteX3" fmla="*/ 22669 w 43733"/>
              <a:gd name="connsiteY3" fmla="*/ 3892 h 50260"/>
              <a:gd name="connsiteX4" fmla="*/ 25962 w 43733"/>
              <a:gd name="connsiteY4" fmla="*/ 660 h 50260"/>
              <a:gd name="connsiteX5" fmla="*/ 30046 w 43733"/>
              <a:gd name="connsiteY5" fmla="*/ 2941 h 50260"/>
              <a:gd name="connsiteX6" fmla="*/ 35676 w 43733"/>
              <a:gd name="connsiteY6" fmla="*/ 1150 h 50260"/>
              <a:gd name="connsiteX7" fmla="*/ 38531 w 43733"/>
              <a:gd name="connsiteY7" fmla="*/ 6036 h 50260"/>
              <a:gd name="connsiteX8" fmla="*/ 42195 w 43733"/>
              <a:gd name="connsiteY8" fmla="*/ 10778 h 50260"/>
              <a:gd name="connsiteX9" fmla="*/ 42031 w 43733"/>
              <a:gd name="connsiteY9" fmla="*/ 15920 h 50260"/>
              <a:gd name="connsiteX10" fmla="*/ 43229 w 43733"/>
              <a:gd name="connsiteY10" fmla="*/ 23782 h 50260"/>
              <a:gd name="connsiteX11" fmla="*/ 37617 w 43733"/>
              <a:gd name="connsiteY11" fmla="*/ 30664 h 50260"/>
              <a:gd name="connsiteX12" fmla="*/ 35608 w 43733"/>
              <a:gd name="connsiteY12" fmla="*/ 36561 h 50260"/>
              <a:gd name="connsiteX13" fmla="*/ 28768 w 43733"/>
              <a:gd name="connsiteY13" fmla="*/ 37275 h 50260"/>
              <a:gd name="connsiteX14" fmla="*/ 23880 w 43733"/>
              <a:gd name="connsiteY14" fmla="*/ 43566 h 50260"/>
              <a:gd name="connsiteX15" fmla="*/ 16693 w 43733"/>
              <a:gd name="connsiteY15" fmla="*/ 39726 h 50260"/>
              <a:gd name="connsiteX16" fmla="*/ 6017 w 43733"/>
              <a:gd name="connsiteY16" fmla="*/ 35932 h 50260"/>
              <a:gd name="connsiteX17" fmla="*/ 1323 w 43733"/>
              <a:gd name="connsiteY17" fmla="*/ 31710 h 50260"/>
              <a:gd name="connsiteX18" fmla="*/ 2326 w 43733"/>
              <a:gd name="connsiteY18" fmla="*/ 26011 h 50260"/>
              <a:gd name="connsiteX19" fmla="*/ 208 w 43733"/>
              <a:gd name="connsiteY19" fmla="*/ 20164 h 50260"/>
              <a:gd name="connsiteX20" fmla="*/ 4076 w 43733"/>
              <a:gd name="connsiteY20" fmla="*/ 14967 h 50260"/>
              <a:gd name="connsiteX21" fmla="*/ 4113 w 43733"/>
              <a:gd name="connsiteY21" fmla="*/ 14830 h 50260"/>
              <a:gd name="connsiteX0" fmla="*/ 428814 w 1385032"/>
              <a:gd name="connsiteY0" fmla="*/ 941080 h 964099"/>
              <a:gd name="connsiteX1" fmla="*/ 405795 w 1385032"/>
              <a:gd name="connsiteY1" fmla="*/ 964099 h 964099"/>
              <a:gd name="connsiteX2" fmla="*/ 382776 w 1385032"/>
              <a:gd name="connsiteY2" fmla="*/ 941080 h 964099"/>
              <a:gd name="connsiteX3" fmla="*/ 405795 w 1385032"/>
              <a:gd name="connsiteY3" fmla="*/ 918061 h 964099"/>
              <a:gd name="connsiteX4" fmla="*/ 428814 w 1385032"/>
              <a:gd name="connsiteY4" fmla="*/ 941080 h 964099"/>
              <a:gd name="connsiteX0" fmla="*/ 467336 w 1385032"/>
              <a:gd name="connsiteY0" fmla="*/ 912909 h 964099"/>
              <a:gd name="connsiteX1" fmla="*/ 421299 w 1385032"/>
              <a:gd name="connsiteY1" fmla="*/ 958946 h 964099"/>
              <a:gd name="connsiteX2" fmla="*/ 375262 w 1385032"/>
              <a:gd name="connsiteY2" fmla="*/ 912909 h 964099"/>
              <a:gd name="connsiteX3" fmla="*/ 421299 w 1385032"/>
              <a:gd name="connsiteY3" fmla="*/ 866872 h 964099"/>
              <a:gd name="connsiteX4" fmla="*/ 467336 w 1385032"/>
              <a:gd name="connsiteY4" fmla="*/ 912909 h 964099"/>
              <a:gd name="connsiteX0" fmla="*/ 528054 w 1385032"/>
              <a:gd name="connsiteY0" fmla="*/ 844405 h 964099"/>
              <a:gd name="connsiteX1" fmla="*/ 458998 w 1385032"/>
              <a:gd name="connsiteY1" fmla="*/ 913461 h 964099"/>
              <a:gd name="connsiteX2" fmla="*/ 389942 w 1385032"/>
              <a:gd name="connsiteY2" fmla="*/ 844405 h 964099"/>
              <a:gd name="connsiteX3" fmla="*/ 458998 w 1385032"/>
              <a:gd name="connsiteY3" fmla="*/ 775349 h 964099"/>
              <a:gd name="connsiteX4" fmla="*/ 528054 w 1385032"/>
              <a:gd name="connsiteY4" fmla="*/ 844405 h 964099"/>
              <a:gd name="connsiteX0" fmla="*/ 4906 w 43733"/>
              <a:gd name="connsiteY0" fmla="*/ 26637 h 50260"/>
              <a:gd name="connsiteX1" fmla="*/ 2373 w 43733"/>
              <a:gd name="connsiteY1" fmla="*/ 25840 h 50260"/>
              <a:gd name="connsiteX2" fmla="*/ 7141 w 43733"/>
              <a:gd name="connsiteY2" fmla="*/ 35359 h 50260"/>
              <a:gd name="connsiteX3" fmla="*/ 6033 w 43733"/>
              <a:gd name="connsiteY3" fmla="*/ 35740 h 50260"/>
              <a:gd name="connsiteX4" fmla="*/ 16691 w 43733"/>
              <a:gd name="connsiteY4" fmla="*/ 39550 h 50260"/>
              <a:gd name="connsiteX5" fmla="*/ 16023 w 43733"/>
              <a:gd name="connsiteY5" fmla="*/ 37810 h 50260"/>
              <a:gd name="connsiteX6" fmla="*/ 29040 w 43733"/>
              <a:gd name="connsiteY6" fmla="*/ 35211 h 50260"/>
              <a:gd name="connsiteX7" fmla="*/ 28773 w 43733"/>
              <a:gd name="connsiteY7" fmla="*/ 37120 h 50260"/>
              <a:gd name="connsiteX8" fmla="*/ 36592 w 43733"/>
              <a:gd name="connsiteY8" fmla="*/ 30491 h 50260"/>
              <a:gd name="connsiteX9" fmla="*/ 37593 w 43733"/>
              <a:gd name="connsiteY9" fmla="*/ 30550 h 50260"/>
              <a:gd name="connsiteX10" fmla="*/ 42011 w 43733"/>
              <a:gd name="connsiteY10" fmla="*/ 15814 h 50260"/>
              <a:gd name="connsiteX11" fmla="*/ 40563 w 43733"/>
              <a:gd name="connsiteY11" fmla="*/ 18490 h 50260"/>
              <a:gd name="connsiteX12" fmla="*/ 38537 w 43733"/>
              <a:gd name="connsiteY12" fmla="*/ 5886 h 50260"/>
              <a:gd name="connsiteX13" fmla="*/ 38613 w 43733"/>
              <a:gd name="connsiteY13" fmla="*/ 7150 h 50260"/>
              <a:gd name="connsiteX14" fmla="*/ 29291 w 43733"/>
              <a:gd name="connsiteY14" fmla="*/ 4412 h 50260"/>
              <a:gd name="connsiteX15" fmla="*/ 30033 w 43733"/>
              <a:gd name="connsiteY15" fmla="*/ 2800 h 50260"/>
              <a:gd name="connsiteX16" fmla="*/ 22354 w 43733"/>
              <a:gd name="connsiteY16" fmla="*/ 5180 h 50260"/>
              <a:gd name="connsiteX17" fmla="*/ 22713 w 43733"/>
              <a:gd name="connsiteY17" fmla="*/ 3790 h 50260"/>
              <a:gd name="connsiteX18" fmla="*/ 14213 w 43733"/>
              <a:gd name="connsiteY18" fmla="*/ 5652 h 50260"/>
              <a:gd name="connsiteX19" fmla="*/ 15513 w 43733"/>
              <a:gd name="connsiteY19" fmla="*/ 7000 h 50260"/>
              <a:gd name="connsiteX20" fmla="*/ 4340 w 43733"/>
              <a:gd name="connsiteY20" fmla="*/ 16249 h 50260"/>
              <a:gd name="connsiteX21" fmla="*/ 4113 w 43733"/>
              <a:gd name="connsiteY21" fmla="*/ 14830 h 50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43733" h="50260">
                <a:moveTo>
                  <a:pt x="4113" y="14830"/>
                </a:moveTo>
                <a:cubicBezTo>
                  <a:pt x="3842" y="12117"/>
                  <a:pt x="4474" y="9381"/>
                  <a:pt x="5836" y="7367"/>
                </a:cubicBezTo>
                <a:cubicBezTo>
                  <a:pt x="7988" y="4186"/>
                  <a:pt x="11477" y="3477"/>
                  <a:pt x="14218" y="5662"/>
                </a:cubicBezTo>
                <a:cubicBezTo>
                  <a:pt x="15891" y="1369"/>
                  <a:pt x="20127" y="482"/>
                  <a:pt x="22669" y="3892"/>
                </a:cubicBezTo>
                <a:cubicBezTo>
                  <a:pt x="23310" y="2143"/>
                  <a:pt x="24541" y="934"/>
                  <a:pt x="25962" y="660"/>
                </a:cubicBezTo>
                <a:cubicBezTo>
                  <a:pt x="27526" y="358"/>
                  <a:pt x="29088" y="1230"/>
                  <a:pt x="30046" y="2941"/>
                </a:cubicBezTo>
                <a:cubicBezTo>
                  <a:pt x="31428" y="727"/>
                  <a:pt x="33714" y="0"/>
                  <a:pt x="35676" y="1150"/>
                </a:cubicBezTo>
                <a:cubicBezTo>
                  <a:pt x="37171" y="2026"/>
                  <a:pt x="38243" y="3860"/>
                  <a:pt x="38531" y="6036"/>
                </a:cubicBezTo>
                <a:cubicBezTo>
                  <a:pt x="40259" y="6678"/>
                  <a:pt x="41635" y="8458"/>
                  <a:pt x="42195" y="10778"/>
                </a:cubicBezTo>
                <a:cubicBezTo>
                  <a:pt x="42602" y="12462"/>
                  <a:pt x="42544" y="14291"/>
                  <a:pt x="42031" y="15920"/>
                </a:cubicBezTo>
                <a:cubicBezTo>
                  <a:pt x="43292" y="18154"/>
                  <a:pt x="43733" y="21050"/>
                  <a:pt x="43229" y="23782"/>
                </a:cubicBezTo>
                <a:cubicBezTo>
                  <a:pt x="42559" y="27414"/>
                  <a:pt x="40341" y="30134"/>
                  <a:pt x="37617" y="30664"/>
                </a:cubicBezTo>
                <a:cubicBezTo>
                  <a:pt x="37604" y="32931"/>
                  <a:pt x="36871" y="35081"/>
                  <a:pt x="35608" y="36561"/>
                </a:cubicBezTo>
                <a:cubicBezTo>
                  <a:pt x="33689" y="38810"/>
                  <a:pt x="30917" y="39099"/>
                  <a:pt x="28768" y="37275"/>
                </a:cubicBezTo>
                <a:cubicBezTo>
                  <a:pt x="28073" y="40408"/>
                  <a:pt x="26212" y="42803"/>
                  <a:pt x="23880" y="43566"/>
                </a:cubicBezTo>
                <a:cubicBezTo>
                  <a:pt x="21132" y="44465"/>
                  <a:pt x="18264" y="42933"/>
                  <a:pt x="16693" y="39726"/>
                </a:cubicBezTo>
                <a:cubicBezTo>
                  <a:pt x="12985" y="42770"/>
                  <a:pt x="8169" y="41059"/>
                  <a:pt x="6017" y="35932"/>
                </a:cubicBezTo>
                <a:cubicBezTo>
                  <a:pt x="3903" y="36269"/>
                  <a:pt x="1918" y="34484"/>
                  <a:pt x="1323" y="31710"/>
                </a:cubicBezTo>
                <a:cubicBezTo>
                  <a:pt x="892" y="29703"/>
                  <a:pt x="1273" y="27537"/>
                  <a:pt x="2326" y="26011"/>
                </a:cubicBezTo>
                <a:cubicBezTo>
                  <a:pt x="832" y="24814"/>
                  <a:pt x="0" y="22517"/>
                  <a:pt x="208" y="20164"/>
                </a:cubicBezTo>
                <a:cubicBezTo>
                  <a:pt x="452" y="17409"/>
                  <a:pt x="2058" y="15251"/>
                  <a:pt x="4076" y="14967"/>
                </a:cubicBezTo>
                <a:cubicBezTo>
                  <a:pt x="4088" y="14921"/>
                  <a:pt x="4101" y="14876"/>
                  <a:pt x="4113" y="14830"/>
                </a:cubicBezTo>
                <a:close/>
              </a:path>
              <a:path w="1385032" h="964099">
                <a:moveTo>
                  <a:pt x="428814" y="941080"/>
                </a:moveTo>
                <a:cubicBezTo>
                  <a:pt x="428814" y="953793"/>
                  <a:pt x="418508" y="964099"/>
                  <a:pt x="405795" y="964099"/>
                </a:cubicBezTo>
                <a:cubicBezTo>
                  <a:pt x="393082" y="964099"/>
                  <a:pt x="382776" y="953793"/>
                  <a:pt x="382776" y="941080"/>
                </a:cubicBezTo>
                <a:cubicBezTo>
                  <a:pt x="382776" y="928367"/>
                  <a:pt x="393082" y="918061"/>
                  <a:pt x="405795" y="918061"/>
                </a:cubicBezTo>
                <a:cubicBezTo>
                  <a:pt x="418508" y="918061"/>
                  <a:pt x="428814" y="928367"/>
                  <a:pt x="428814" y="941080"/>
                </a:cubicBezTo>
                <a:close/>
              </a:path>
              <a:path w="1385032" h="964099">
                <a:moveTo>
                  <a:pt x="467336" y="912909"/>
                </a:moveTo>
                <a:cubicBezTo>
                  <a:pt x="467336" y="938335"/>
                  <a:pt x="446725" y="958946"/>
                  <a:pt x="421299" y="958946"/>
                </a:cubicBezTo>
                <a:cubicBezTo>
                  <a:pt x="395873" y="958946"/>
                  <a:pt x="375262" y="938335"/>
                  <a:pt x="375262" y="912909"/>
                </a:cubicBezTo>
                <a:cubicBezTo>
                  <a:pt x="375262" y="887483"/>
                  <a:pt x="395873" y="866872"/>
                  <a:pt x="421299" y="866872"/>
                </a:cubicBezTo>
                <a:cubicBezTo>
                  <a:pt x="446725" y="866872"/>
                  <a:pt x="467336" y="887483"/>
                  <a:pt x="467336" y="912909"/>
                </a:cubicBezTo>
                <a:close/>
              </a:path>
              <a:path w="1385032" h="964099">
                <a:moveTo>
                  <a:pt x="528054" y="844405"/>
                </a:moveTo>
                <a:cubicBezTo>
                  <a:pt x="528054" y="882544"/>
                  <a:pt x="497137" y="913461"/>
                  <a:pt x="458998" y="913461"/>
                </a:cubicBezTo>
                <a:cubicBezTo>
                  <a:pt x="420859" y="913461"/>
                  <a:pt x="389942" y="882544"/>
                  <a:pt x="389942" y="844405"/>
                </a:cubicBezTo>
                <a:cubicBezTo>
                  <a:pt x="389942" y="806266"/>
                  <a:pt x="420859" y="775349"/>
                  <a:pt x="458998" y="775349"/>
                </a:cubicBezTo>
                <a:cubicBezTo>
                  <a:pt x="497137" y="775349"/>
                  <a:pt x="528054" y="806266"/>
                  <a:pt x="528054" y="844405"/>
                </a:cubicBezTo>
                <a:close/>
              </a:path>
              <a:path w="43733" h="50260" fill="none" extrusionOk="0">
                <a:moveTo>
                  <a:pt x="4906" y="26637"/>
                </a:moveTo>
                <a:cubicBezTo>
                  <a:pt x="4022" y="26731"/>
                  <a:pt x="3138" y="26453"/>
                  <a:pt x="2373" y="25840"/>
                </a:cubicBezTo>
                <a:moveTo>
                  <a:pt x="7141" y="35359"/>
                </a:moveTo>
                <a:cubicBezTo>
                  <a:pt x="6786" y="35552"/>
                  <a:pt x="6413" y="35680"/>
                  <a:pt x="6033" y="35740"/>
                </a:cubicBezTo>
                <a:moveTo>
                  <a:pt x="16691" y="39550"/>
                </a:moveTo>
                <a:cubicBezTo>
                  <a:pt x="16424" y="39004"/>
                  <a:pt x="16200" y="38421"/>
                  <a:pt x="16023" y="37810"/>
                </a:cubicBezTo>
                <a:moveTo>
                  <a:pt x="29040" y="35211"/>
                </a:moveTo>
                <a:cubicBezTo>
                  <a:pt x="29001" y="35858"/>
                  <a:pt x="28911" y="36498"/>
                  <a:pt x="28773" y="37120"/>
                </a:cubicBezTo>
                <a:moveTo>
                  <a:pt x="36592" y="30491"/>
                </a:moveTo>
                <a:cubicBezTo>
                  <a:pt x="38596" y="31819"/>
                  <a:pt x="37611" y="27518"/>
                  <a:pt x="37593" y="30550"/>
                </a:cubicBezTo>
                <a:moveTo>
                  <a:pt x="42011" y="15814"/>
                </a:moveTo>
                <a:cubicBezTo>
                  <a:pt x="41686" y="16846"/>
                  <a:pt x="41191" y="17762"/>
                  <a:pt x="40563" y="18490"/>
                </a:cubicBezTo>
                <a:moveTo>
                  <a:pt x="38537" y="5886"/>
                </a:moveTo>
                <a:cubicBezTo>
                  <a:pt x="38592" y="6303"/>
                  <a:pt x="38618" y="6726"/>
                  <a:pt x="38613" y="7150"/>
                </a:cubicBezTo>
                <a:moveTo>
                  <a:pt x="29291" y="4412"/>
                </a:moveTo>
                <a:cubicBezTo>
                  <a:pt x="29480" y="3829"/>
                  <a:pt x="29729" y="3286"/>
                  <a:pt x="30033" y="2800"/>
                </a:cubicBezTo>
                <a:moveTo>
                  <a:pt x="22354" y="5180"/>
                </a:moveTo>
                <a:cubicBezTo>
                  <a:pt x="22431" y="4698"/>
                  <a:pt x="22552" y="4231"/>
                  <a:pt x="22713" y="3790"/>
                </a:cubicBezTo>
                <a:moveTo>
                  <a:pt x="14213" y="5652"/>
                </a:moveTo>
                <a:cubicBezTo>
                  <a:pt x="14685" y="6028"/>
                  <a:pt x="15121" y="6481"/>
                  <a:pt x="15513" y="7000"/>
                </a:cubicBezTo>
                <a:moveTo>
                  <a:pt x="4340" y="16249"/>
                </a:moveTo>
                <a:cubicBezTo>
                  <a:pt x="4237" y="15785"/>
                  <a:pt x="4161" y="15311"/>
                  <a:pt x="4113" y="14830"/>
                </a:cubicBezTo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Делится на 3</a:t>
            </a:r>
            <a:endParaRPr lang="ru-RU" sz="1600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00"/>
                            </p:stCondLst>
                            <p:childTnLst>
                              <p:par>
                                <p:cTn id="3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"/>
                            </p:stCondLst>
                            <p:childTnLst>
                              <p:par>
                                <p:cTn id="4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0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4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0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6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  <p:bldP spid="18" grpId="0" animBg="1"/>
      <p:bldP spid="17" grpId="0" animBg="1"/>
      <p:bldP spid="20" grpId="0" animBg="1"/>
      <p:bldP spid="22" grpId="0" animBg="1"/>
      <p:bldP spid="23" grpId="0" animBg="1"/>
      <p:bldP spid="24" grpId="0" animBg="1"/>
      <p:bldP spid="31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4536504" cy="648072"/>
          </a:xfr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Повторение (подсказка)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668344" y="6453336"/>
            <a:ext cx="1008310" cy="288031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fld id="{FFDCC7B5-6DFD-427D-8B90-62C028F4D2A3}" type="slidenum">
              <a:rPr lang="ru-RU" sz="1600" b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27</a:t>
            </a:fld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Управляющая кнопка: домой 14">
            <a:hlinkClick r:id="" action="ppaction://hlinkshowjump?jump=previousslide" highlightClick="1"/>
          </p:cNvPr>
          <p:cNvSpPr/>
          <p:nvPr/>
        </p:nvSpPr>
        <p:spPr>
          <a:xfrm>
            <a:off x="8100392" y="116632"/>
            <a:ext cx="886396" cy="910208"/>
          </a:xfrm>
          <a:prstGeom prst="actionButtonHome">
            <a:avLst/>
          </a:prstGeom>
          <a:gradFill flip="none" rotWithShape="1">
            <a:gsLst>
              <a:gs pos="0">
                <a:schemeClr val="accent5">
                  <a:shade val="51000"/>
                  <a:satMod val="130000"/>
                </a:schemeClr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Пятиугольник 15"/>
          <p:cNvSpPr/>
          <p:nvPr/>
        </p:nvSpPr>
        <p:spPr>
          <a:xfrm>
            <a:off x="179512" y="1124744"/>
            <a:ext cx="8064500" cy="1081087"/>
          </a:xfrm>
          <a:prstGeom prst="homePlate">
            <a:avLst>
              <a:gd name="adj" fmla="val 61154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Чтобы найти делимое при делении с остатком, надо умножить неполное частное на делитель и к полученному произведению прибавить остаток.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7" name="Управляющая кнопка: домой 16">
            <a:hlinkClick r:id="" action="ppaction://hlinkshowjump?jump=previousslide" highlightClick="1"/>
          </p:cNvPr>
          <p:cNvSpPr/>
          <p:nvPr/>
        </p:nvSpPr>
        <p:spPr>
          <a:xfrm>
            <a:off x="8316416" y="1340768"/>
            <a:ext cx="681037" cy="64770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88640"/>
            <a:ext cx="960107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ятиугольник 7"/>
          <p:cNvSpPr/>
          <p:nvPr/>
        </p:nvSpPr>
        <p:spPr>
          <a:xfrm>
            <a:off x="179512" y="2276872"/>
            <a:ext cx="8064500" cy="1081087"/>
          </a:xfrm>
          <a:prstGeom prst="homePlate">
            <a:avLst>
              <a:gd name="adj" fmla="val 59295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При решении неравенств можно прибавлять ко всем частям неравенства одно и то же число, знак неравенства при этом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не меняется</a:t>
            </a: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9" name="Управляющая кнопка: домой 8">
            <a:hlinkClick r:id="" action="ppaction://hlinkshowjump?jump=previousslide" highlightClick="1"/>
          </p:cNvPr>
          <p:cNvSpPr/>
          <p:nvPr/>
        </p:nvSpPr>
        <p:spPr>
          <a:xfrm>
            <a:off x="8316416" y="2492896"/>
            <a:ext cx="681037" cy="64770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Пятиугольник 9"/>
          <p:cNvSpPr/>
          <p:nvPr/>
        </p:nvSpPr>
        <p:spPr>
          <a:xfrm>
            <a:off x="179512" y="3429000"/>
            <a:ext cx="8064500" cy="1081087"/>
          </a:xfrm>
          <a:prstGeom prst="homePlate">
            <a:avLst>
              <a:gd name="adj" fmla="val 59295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Если при решении неравенств разделить все части неравенства одно и то же положительное число, знак неравенства при этом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не меняется</a:t>
            </a: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.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1" name="Управляющая кнопка: домой 10">
            <a:hlinkClick r:id="" action="ppaction://hlinkshowjump?jump=previousslide" highlightClick="1"/>
          </p:cNvPr>
          <p:cNvSpPr/>
          <p:nvPr/>
        </p:nvSpPr>
        <p:spPr>
          <a:xfrm>
            <a:off x="8316416" y="3645024"/>
            <a:ext cx="681037" cy="64770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Пятиугольник 11"/>
          <p:cNvSpPr/>
          <p:nvPr/>
        </p:nvSpPr>
        <p:spPr>
          <a:xfrm>
            <a:off x="179512" y="4581128"/>
            <a:ext cx="8064500" cy="1081087"/>
          </a:xfrm>
          <a:prstGeom prst="homePlate">
            <a:avLst>
              <a:gd name="adj" fmla="val 59295"/>
            </a:avLst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Признак делимости на 3 говорит: если сумма цифр числа делится на 3, то и число делится на 3.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3" name="Управляющая кнопка: домой 12">
            <a:hlinkClick r:id="" action="ppaction://hlinkshowjump?jump=previousslide" highlightClick="1"/>
          </p:cNvPr>
          <p:cNvSpPr/>
          <p:nvPr/>
        </p:nvSpPr>
        <p:spPr>
          <a:xfrm>
            <a:off x="8316416" y="4797152"/>
            <a:ext cx="681037" cy="64770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6048672" cy="648072"/>
          </a:xfr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1" hangingPunct="1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Использованные ресурсы</a:t>
            </a:r>
          </a:p>
        </p:txBody>
      </p:sp>
      <p:sp>
        <p:nvSpPr>
          <p:cNvPr id="22531" name="Содержимое 2"/>
          <p:cNvSpPr>
            <a:spLocks noGrp="1"/>
          </p:cNvSpPr>
          <p:nvPr>
            <p:ph idx="1"/>
          </p:nvPr>
        </p:nvSpPr>
        <p:spPr bwMode="auto">
          <a:xfrm>
            <a:off x="683568" y="1412776"/>
            <a:ext cx="8280920" cy="4392488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hlinkClick r:id="rId2"/>
              </a:rPr>
              <a:t>http://900igr.net/kartinki/ped</a:t>
            </a:r>
            <a:r>
              <a:rPr lang="ru-RU" sz="2000" dirty="0" smtClean="0"/>
              <a:t> </a:t>
            </a:r>
            <a:endParaRPr lang="en-US" sz="2000" dirty="0" smtClean="0"/>
          </a:p>
          <a:p>
            <a:pPr marL="457200" indent="-457200" eaLnBrk="1" hangingPunct="1">
              <a:buFont typeface="+mj-lt"/>
              <a:buAutoNum type="arabicPeriod"/>
            </a:pPr>
            <a:endParaRPr lang="ru-RU" sz="2000" dirty="0" smtClean="0"/>
          </a:p>
          <a:p>
            <a:pPr marL="457200" indent="-457200" eaLnBrk="1" hangingPunct="1">
              <a:buFont typeface="+mj-lt"/>
              <a:buAutoNum type="arabicPeriod"/>
            </a:pPr>
            <a:r>
              <a:rPr lang="ru-RU" sz="2000" dirty="0" smtClean="0"/>
              <a:t>Автор шаблона </a:t>
            </a:r>
            <a:r>
              <a:rPr lang="ru-RU" sz="2000" dirty="0" err="1" smtClean="0"/>
              <a:t>Larisa</a:t>
            </a:r>
            <a:r>
              <a:rPr lang="ru-RU" sz="2000" dirty="0" smtClean="0"/>
              <a:t> </a:t>
            </a:r>
            <a:r>
              <a:rPr lang="ru-RU" sz="2000" dirty="0" err="1" smtClean="0"/>
              <a:t>Vladislavovna</a:t>
            </a:r>
            <a:r>
              <a:rPr lang="ru-RU" sz="2000" dirty="0" smtClean="0"/>
              <a:t> </a:t>
            </a:r>
            <a:r>
              <a:rPr lang="ru-RU" sz="2000" dirty="0" err="1" smtClean="0"/>
              <a:t>Larus</a:t>
            </a:r>
            <a:r>
              <a:rPr lang="en-US" sz="2000" dirty="0" smtClean="0"/>
              <a:t> </a:t>
            </a:r>
            <a:r>
              <a:rPr lang="en-US" sz="2000" u="sng" dirty="0" smtClean="0">
                <a:hlinkClick r:id="rId3"/>
              </a:rPr>
              <a:t>http://www.proshkolu.ru/user/vladislava22/</a:t>
            </a:r>
            <a:endParaRPr lang="en-US" sz="2000" u="sng" dirty="0" smtClean="0"/>
          </a:p>
          <a:p>
            <a:pPr marL="457200" indent="-457200" eaLnBrk="1" hangingPunct="1">
              <a:buFont typeface="+mj-lt"/>
              <a:buAutoNum type="arabicPeriod"/>
            </a:pPr>
            <a:endParaRPr lang="en-US" sz="2000" u="sng" dirty="0" smtClean="0"/>
          </a:p>
          <a:p>
            <a:pPr marL="457200" indent="-457200" eaLnBrk="1" hangingPunct="1">
              <a:buFont typeface="+mj-lt"/>
              <a:buAutoNum type="arabicPeriod"/>
            </a:pPr>
            <a:r>
              <a:rPr lang="ru-RU" sz="2000" dirty="0" smtClean="0">
                <a:cs typeface="Times New Roman" pitchFamily="18" charset="0"/>
              </a:rPr>
              <a:t>«ГИА-2013. Математика: типовые экзаменационные варианты: 30 вариантов» под редакцией А. Л. Семенова, И. В. Ященко. – М.: Изд. «Национальное образование», 2013.</a:t>
            </a:r>
          </a:p>
          <a:p>
            <a:pPr eaLnBrk="1" hangingPunct="1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1268760"/>
            <a:ext cx="850404" cy="850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4536504" cy="648072"/>
          </a:xfr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Повторение (подсказка)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668344" y="6453336"/>
            <a:ext cx="1008310" cy="288031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fld id="{FFDCC7B5-6DFD-427D-8B90-62C028F4D2A3}" type="slidenum">
              <a:rPr lang="ru-RU" sz="1600" b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3</a:t>
            </a:fld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Управляющая кнопка: домой 14">
            <a:hlinkClick r:id="" action="ppaction://hlinkshowjump?jump=previousslide" highlightClick="1"/>
          </p:cNvPr>
          <p:cNvSpPr/>
          <p:nvPr/>
        </p:nvSpPr>
        <p:spPr>
          <a:xfrm>
            <a:off x="8100392" y="116632"/>
            <a:ext cx="886396" cy="910208"/>
          </a:xfrm>
          <a:prstGeom prst="actionButtonHome">
            <a:avLst/>
          </a:prstGeom>
          <a:gradFill flip="none" rotWithShape="1">
            <a:gsLst>
              <a:gs pos="0">
                <a:schemeClr val="accent5">
                  <a:shade val="51000"/>
                  <a:satMod val="130000"/>
                </a:schemeClr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Пятиугольник 15"/>
          <p:cNvSpPr/>
          <p:nvPr/>
        </p:nvSpPr>
        <p:spPr>
          <a:xfrm>
            <a:off x="179512" y="1124744"/>
            <a:ext cx="8064500" cy="1081087"/>
          </a:xfrm>
          <a:prstGeom prst="homePlat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Если из меньшего числа вычесть большее, то результат будет </a:t>
            </a:r>
            <a:r>
              <a:rPr lang="ru-RU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отрицательный.</a:t>
            </a:r>
            <a:endParaRPr lang="ru-RU" sz="24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7" name="Управляющая кнопка: домой 16">
            <a:hlinkClick r:id="" action="ppaction://hlinkshowjump?jump=previousslide" highlightClick="1"/>
          </p:cNvPr>
          <p:cNvSpPr/>
          <p:nvPr/>
        </p:nvSpPr>
        <p:spPr>
          <a:xfrm>
            <a:off x="8316416" y="1340768"/>
            <a:ext cx="681037" cy="64770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88640"/>
            <a:ext cx="960107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ятиугольник 7"/>
          <p:cNvSpPr/>
          <p:nvPr/>
        </p:nvSpPr>
        <p:spPr>
          <a:xfrm>
            <a:off x="179512" y="2348880"/>
            <a:ext cx="8064500" cy="1081087"/>
          </a:xfrm>
          <a:prstGeom prst="homePlat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Если из большего числа вычесть меньшее, то результат будет </a:t>
            </a:r>
            <a:r>
              <a:rPr lang="ru-RU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положительный.</a:t>
            </a:r>
            <a:endParaRPr lang="ru-RU" sz="24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9" name="Управляющая кнопка: домой 8">
            <a:hlinkClick r:id="" action="ppaction://hlinkshowjump?jump=previousslide" highlightClick="1"/>
          </p:cNvPr>
          <p:cNvSpPr/>
          <p:nvPr/>
        </p:nvSpPr>
        <p:spPr>
          <a:xfrm>
            <a:off x="8316416" y="2564904"/>
            <a:ext cx="681037" cy="64770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4608512" cy="648072"/>
          </a:xfr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Модуль</a:t>
            </a:r>
            <a:r>
              <a:rPr lang="en-US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«Алгебра» №2</a:t>
            </a:r>
            <a:endParaRPr lang="ru-RU" sz="2800" b="1" dirty="0"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Рамка 5">
            <a:hlinkClick r:id="" action="ppaction://hlinkshowjump?jump=nextslide"/>
          </p:cNvPr>
          <p:cNvSpPr/>
          <p:nvPr/>
        </p:nvSpPr>
        <p:spPr>
          <a:xfrm flipH="1">
            <a:off x="6228184" y="332656"/>
            <a:ext cx="2736304" cy="648072"/>
          </a:xfrm>
          <a:prstGeom prst="frame">
            <a:avLst>
              <a:gd name="adj1" fmla="val 18285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ru-RU" sz="2400" b="1" dirty="0">
                <a:ln w="50800"/>
                <a:solidFill>
                  <a:schemeClr val="bg1">
                    <a:shade val="50000"/>
                  </a:schemeClr>
                </a:solidFill>
                <a:hlinkClick r:id="" action="ppaction://hlinkshowjump?jump=nextslide"/>
              </a:rPr>
              <a:t>Повторение</a:t>
            </a:r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(4)</a:t>
            </a:r>
            <a:endParaRPr lang="ru-RU" sz="2400" b="1" dirty="0">
              <a:ln w="5080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Управляющая кнопка: далее 20">
            <a:hlinkClick r:id="rId3" action="ppaction://hlinksldjump" highlightClick="1"/>
          </p:cNvPr>
          <p:cNvSpPr/>
          <p:nvPr/>
        </p:nvSpPr>
        <p:spPr>
          <a:xfrm>
            <a:off x="7668344" y="6021288"/>
            <a:ext cx="754063" cy="720725"/>
          </a:xfrm>
          <a:prstGeom prst="actionButtonForwardNex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19" name="Номер слайда 9"/>
          <p:cNvSpPr txBox="1">
            <a:spLocks/>
          </p:cNvSpPr>
          <p:nvPr/>
        </p:nvSpPr>
        <p:spPr>
          <a:xfrm>
            <a:off x="8532440" y="6453336"/>
            <a:ext cx="504825" cy="288032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07BC511-9F73-4078-83DD-3D830F4D5332}" type="slidenum">
              <a:rPr lang="ru-RU" sz="1600" b="1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4</a:t>
            </a:fld>
            <a:endParaRPr lang="ru-RU" sz="1600" b="1" dirty="0">
              <a:solidFill>
                <a:schemeClr val="accent4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07504" y="1124744"/>
            <a:ext cx="6696744" cy="864096"/>
          </a:xfrm>
          <a:prstGeom prst="roundRect">
            <a:avLst>
              <a:gd name="adj" fmla="val 2211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На координатной прямой отмечено число а. </a:t>
            </a:r>
          </a:p>
          <a:p>
            <a:pPr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Из следующих неравенств выберите верное:</a:t>
            </a:r>
            <a:endParaRPr lang="ru-RU" sz="2400" b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29" name="Rectangle 3"/>
          <p:cNvSpPr>
            <a:spLocks noGrp="1" noChangeArrowheads="1"/>
          </p:cNvSpPr>
          <p:nvPr/>
        </p:nvSpPr>
        <p:spPr bwMode="auto">
          <a:xfrm>
            <a:off x="3995936" y="6021288"/>
            <a:ext cx="3528392" cy="717203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x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80000"/>
              </a:lnSpc>
              <a:defRPr/>
            </a:pPr>
            <a:endParaRPr lang="ru-RU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80000"/>
              </a:lnSpc>
              <a:defRPr/>
            </a:pPr>
            <a:endParaRPr lang="ru-RU" sz="1400" b="1" dirty="0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</a:t>
            </a: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323528" y="3356992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53" name="Содержимое 52"/>
          <p:cNvSpPr>
            <a:spLocks noGrp="1"/>
          </p:cNvSpPr>
          <p:nvPr>
            <p:ph idx="1"/>
          </p:nvPr>
        </p:nvSpPr>
        <p:spPr>
          <a:xfrm>
            <a:off x="251520" y="2780928"/>
            <a:ext cx="3744416" cy="504056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Исходя из рисунка -3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&lt;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а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&lt;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-2,</a:t>
            </a:r>
            <a:endParaRPr lang="ru-RU" sz="2400" b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6093296"/>
            <a:ext cx="72008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Скругленный прямоугольник 11"/>
          <p:cNvSpPr/>
          <p:nvPr/>
        </p:nvSpPr>
        <p:spPr>
          <a:xfrm>
            <a:off x="6948264" y="1124744"/>
            <a:ext cx="2016224" cy="1512168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buFont typeface="+mj-lt"/>
              <a:buAutoNum type="arabicPeriod"/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а + 2 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&lt; 0</a:t>
            </a:r>
          </a:p>
          <a:p>
            <a:pPr marL="457200" indent="-457200" algn="ctr">
              <a:buFont typeface="+mj-lt"/>
              <a:buAutoNum type="arabicPeriod"/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2 – а 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&lt; 4</a:t>
            </a: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  <a:p>
            <a:pPr marL="457200" indent="-457200" algn="ctr">
              <a:buFont typeface="+mj-lt"/>
              <a:buAutoNum type="arabicPeriod"/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а – 3 &gt; 0</a:t>
            </a:r>
          </a:p>
          <a:p>
            <a:pPr marL="457200" indent="-457200" algn="ctr">
              <a:buFont typeface="+mj-lt"/>
              <a:buAutoNum type="arabicPeriod"/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1 – а &lt; 0</a:t>
            </a:r>
            <a:endParaRPr lang="ru-RU" sz="2400" b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395536" y="2492896"/>
            <a:ext cx="453650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2339752" y="2420888"/>
            <a:ext cx="152400" cy="1524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15" name="Object 6"/>
          <p:cNvGraphicFramePr>
            <a:graphicFrameLocks noChangeAspect="1"/>
          </p:cNvGraphicFramePr>
          <p:nvPr/>
        </p:nvGraphicFramePr>
        <p:xfrm>
          <a:off x="4499992" y="2060848"/>
          <a:ext cx="177800" cy="347662"/>
        </p:xfrm>
        <a:graphic>
          <a:graphicData uri="http://schemas.openxmlformats.org/presentationml/2006/ole">
            <p:oleObj spid="_x0000_s21506" name="Формула" r:id="rId5" imgW="88560" imgH="164880" progId="Equation.3">
              <p:embed/>
            </p:oleObj>
          </a:graphicData>
        </a:graphic>
      </p:graphicFrame>
      <p:graphicFrame>
        <p:nvGraphicFramePr>
          <p:cNvPr id="16" name="Object 7"/>
          <p:cNvGraphicFramePr>
            <a:graphicFrameLocks noChangeAspect="1"/>
          </p:cNvGraphicFramePr>
          <p:nvPr/>
        </p:nvGraphicFramePr>
        <p:xfrm>
          <a:off x="2267744" y="2132856"/>
          <a:ext cx="255588" cy="295275"/>
        </p:xfrm>
        <a:graphic>
          <a:graphicData uri="http://schemas.openxmlformats.org/presentationml/2006/ole">
            <p:oleObj spid="_x0000_s21507" name="Формула" r:id="rId6" imgW="126720" imgH="139680" progId="Equation.3">
              <p:embed/>
            </p:oleObj>
          </a:graphicData>
        </a:graphic>
      </p:graphicFrame>
      <p:cxnSp>
        <p:nvCxnSpPr>
          <p:cNvPr id="23" name="Прямая соединительная линия 22"/>
          <p:cNvCxnSpPr/>
          <p:nvPr/>
        </p:nvCxnSpPr>
        <p:spPr>
          <a:xfrm flipV="1">
            <a:off x="539552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1115616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1691680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3419872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V="1">
            <a:off x="2267744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V="1">
            <a:off x="2843808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V="1">
            <a:off x="3995936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851920" y="2060848"/>
          <a:ext cx="254000" cy="374650"/>
        </p:xfrm>
        <a:graphic>
          <a:graphicData uri="http://schemas.openxmlformats.org/presentationml/2006/ole">
            <p:oleObj spid="_x0000_s21508" name="Формула" r:id="rId7" imgW="126720" imgH="177480" progId="Equation.3">
              <p:embed/>
            </p:oleObj>
          </a:graphicData>
        </a:graphic>
      </p:graphicFrame>
      <p:sp>
        <p:nvSpPr>
          <p:cNvPr id="40" name="Объект 2"/>
          <p:cNvSpPr>
            <a:spLocks noGrp="1"/>
          </p:cNvSpPr>
          <p:nvPr/>
        </p:nvSpPr>
        <p:spPr bwMode="auto">
          <a:xfrm>
            <a:off x="3995936" y="2780928"/>
            <a:ext cx="5778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2400" dirty="0">
                <a:solidFill>
                  <a:srgbClr val="000000"/>
                </a:solidFill>
                <a:latin typeface="Cambria Math" pitchFamily="18" charset="0"/>
                <a:ea typeface="Cambria Math" pitchFamily="18" charset="0"/>
                <a:cs typeface="Arial" charset="0"/>
              </a:rPr>
              <a:t>⇒</a:t>
            </a:r>
            <a:r>
              <a:rPr lang="ru-RU" sz="2400" dirty="0">
                <a:ea typeface="Cambria Math" pitchFamily="18" charset="0"/>
                <a:cs typeface="Arial" charset="0"/>
              </a:rPr>
              <a:t> 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971600" y="3356992"/>
            <a:ext cx="2016224" cy="576064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buFont typeface="+mj-lt"/>
              <a:buAutoNum type="arabicPeriod"/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а + 2 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&lt; 0</a:t>
            </a: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971600" y="4005064"/>
            <a:ext cx="2016224" cy="576064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buFont typeface="+mj-lt"/>
              <a:buAutoNum type="arabicPeriod" startAt="2"/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2 – а 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&lt; 4</a:t>
            </a: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971600" y="4653136"/>
            <a:ext cx="2016224" cy="576064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buFont typeface="+mj-lt"/>
              <a:buAutoNum type="arabicPeriod"/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а – 3 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&lt;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 0</a:t>
            </a: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971600" y="5301208"/>
            <a:ext cx="2016224" cy="576064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buFont typeface="+mj-lt"/>
              <a:buAutoNum type="arabicPeriod"/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1 – а 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&gt;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 0</a:t>
            </a:r>
            <a:endParaRPr lang="ru-RU" sz="2400" b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45" name="Управляющая кнопка: далее 44">
            <a:hlinkClick r:id="" action="ppaction://hlinkshowjump?jump=nextslide" highlightClick="1"/>
          </p:cNvPr>
          <p:cNvSpPr/>
          <p:nvPr/>
        </p:nvSpPr>
        <p:spPr>
          <a:xfrm>
            <a:off x="3131840" y="4005064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V="1">
            <a:off x="4572000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3" name="Объект 2"/>
          <p:cNvSpPr>
            <a:spLocks noGrp="1"/>
          </p:cNvSpPr>
          <p:nvPr/>
        </p:nvSpPr>
        <p:spPr bwMode="auto">
          <a:xfrm>
            <a:off x="3707904" y="4005064"/>
            <a:ext cx="5778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2400" dirty="0">
                <a:solidFill>
                  <a:srgbClr val="000000"/>
                </a:solidFill>
                <a:latin typeface="Cambria Math" pitchFamily="18" charset="0"/>
                <a:ea typeface="Cambria Math" pitchFamily="18" charset="0"/>
                <a:cs typeface="Arial" charset="0"/>
              </a:rPr>
              <a:t>⇒</a:t>
            </a:r>
            <a:r>
              <a:rPr lang="ru-RU" sz="2400" dirty="0">
                <a:ea typeface="Cambria Math" pitchFamily="18" charset="0"/>
                <a:cs typeface="Arial" charset="0"/>
              </a:rPr>
              <a:t> </a:t>
            </a: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4139952" y="4005064"/>
            <a:ext cx="1548680" cy="576064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–2 – а 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&lt; 0</a:t>
            </a: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</p:txBody>
      </p:sp>
      <p:sp>
        <p:nvSpPr>
          <p:cNvPr id="47" name="Управляющая кнопка: далее 46">
            <a:hlinkClick r:id="" action="ppaction://hlinkshowjump?jump=nextslide" highlightClick="1"/>
          </p:cNvPr>
          <p:cNvSpPr/>
          <p:nvPr/>
        </p:nvSpPr>
        <p:spPr>
          <a:xfrm>
            <a:off x="5796136" y="4005064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48" name="Объект 2"/>
          <p:cNvSpPr>
            <a:spLocks noGrp="1"/>
          </p:cNvSpPr>
          <p:nvPr/>
        </p:nvSpPr>
        <p:spPr bwMode="auto">
          <a:xfrm>
            <a:off x="6372200" y="4005064"/>
            <a:ext cx="5778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2400" dirty="0">
                <a:solidFill>
                  <a:srgbClr val="000000"/>
                </a:solidFill>
                <a:latin typeface="Cambria Math" pitchFamily="18" charset="0"/>
                <a:ea typeface="Cambria Math" pitchFamily="18" charset="0"/>
                <a:cs typeface="Arial" charset="0"/>
              </a:rPr>
              <a:t>⇒</a:t>
            </a:r>
            <a:r>
              <a:rPr lang="ru-RU" sz="2400" dirty="0">
                <a:ea typeface="Cambria Math" pitchFamily="18" charset="0"/>
                <a:cs typeface="Arial" charset="0"/>
              </a:rPr>
              <a:t> </a:t>
            </a: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6804248" y="4005064"/>
            <a:ext cx="1548680" cy="576064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–2 – а 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&gt; 0</a:t>
            </a: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</p:txBody>
      </p:sp>
      <p:sp>
        <p:nvSpPr>
          <p:cNvPr id="50" name="Управляющая кнопка: далее 49">
            <a:hlinkClick r:id="" action="ppaction://hlinkshowjump?jump=nextslide" highlightClick="1"/>
          </p:cNvPr>
          <p:cNvSpPr/>
          <p:nvPr/>
        </p:nvSpPr>
        <p:spPr>
          <a:xfrm>
            <a:off x="323528" y="4653136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000"/>
                            </p:stCondLst>
                            <p:childTnLst>
                              <p:par>
                                <p:cTn id="4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1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8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5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2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build="p"/>
      <p:bldP spid="40" grpId="0"/>
      <p:bldP spid="41" grpId="0" animBg="1"/>
      <p:bldP spid="42" grpId="0" animBg="1"/>
      <p:bldP spid="43" grpId="0" animBg="1"/>
      <p:bldP spid="44" grpId="0" animBg="1"/>
      <p:bldP spid="33" grpId="0"/>
      <p:bldP spid="46" grpId="0" animBg="1"/>
      <p:bldP spid="48" grpId="0"/>
      <p:bldP spid="4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4536504" cy="648072"/>
          </a:xfr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Повторение (подсказка)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668344" y="6453336"/>
            <a:ext cx="1008310" cy="288031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fld id="{FFDCC7B5-6DFD-427D-8B90-62C028F4D2A3}" type="slidenum">
              <a:rPr lang="ru-RU" sz="1600" b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5</a:t>
            </a:fld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Управляющая кнопка: домой 14">
            <a:hlinkClick r:id="" action="ppaction://hlinkshowjump?jump=previousslide" highlightClick="1"/>
          </p:cNvPr>
          <p:cNvSpPr/>
          <p:nvPr/>
        </p:nvSpPr>
        <p:spPr>
          <a:xfrm>
            <a:off x="8100392" y="116632"/>
            <a:ext cx="886396" cy="910208"/>
          </a:xfrm>
          <a:prstGeom prst="actionButtonHome">
            <a:avLst/>
          </a:prstGeom>
          <a:gradFill flip="none" rotWithShape="1">
            <a:gsLst>
              <a:gs pos="0">
                <a:schemeClr val="accent5">
                  <a:shade val="51000"/>
                  <a:satMod val="130000"/>
                </a:schemeClr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Пятиугольник 15"/>
          <p:cNvSpPr/>
          <p:nvPr/>
        </p:nvSpPr>
        <p:spPr>
          <a:xfrm>
            <a:off x="179512" y="1124744"/>
            <a:ext cx="8064500" cy="1081087"/>
          </a:xfrm>
          <a:prstGeom prst="homePlat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Чтобы сложить числа с разными знаками, надо из большего модуля вычесть меньший, и поставить знак числа с большим модулем.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7" name="Управляющая кнопка: домой 16">
            <a:hlinkClick r:id="" action="ppaction://hlinkshowjump?jump=previousslide" highlightClick="1"/>
          </p:cNvPr>
          <p:cNvSpPr/>
          <p:nvPr/>
        </p:nvSpPr>
        <p:spPr>
          <a:xfrm>
            <a:off x="8316416" y="1340768"/>
            <a:ext cx="681037" cy="64770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88640"/>
            <a:ext cx="960107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ятиугольник 7"/>
          <p:cNvSpPr/>
          <p:nvPr/>
        </p:nvSpPr>
        <p:spPr>
          <a:xfrm>
            <a:off x="179512" y="2276872"/>
            <a:ext cx="8064500" cy="1081087"/>
          </a:xfrm>
          <a:prstGeom prst="homePlat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При решении неравенств можно переносить слагаемые из одной части в другую, меняя знак </a:t>
            </a:r>
            <a:r>
              <a:rPr lang="ru-RU" sz="24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слагаемых</a:t>
            </a: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на противоположный.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9" name="Управляющая кнопка: домой 8">
            <a:hlinkClick r:id="" action="ppaction://hlinkshowjump?jump=previousslide" highlightClick="1"/>
          </p:cNvPr>
          <p:cNvSpPr/>
          <p:nvPr/>
        </p:nvSpPr>
        <p:spPr>
          <a:xfrm>
            <a:off x="8316416" y="2492896"/>
            <a:ext cx="681037" cy="64770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0" name="Пятиугольник 9"/>
          <p:cNvSpPr/>
          <p:nvPr/>
        </p:nvSpPr>
        <p:spPr>
          <a:xfrm>
            <a:off x="179512" y="3429000"/>
            <a:ext cx="8064500" cy="1081087"/>
          </a:xfrm>
          <a:prstGeom prst="homePlat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Чтобы вычесть из одного числа другое, надо к первому числу прибавить </a:t>
            </a:r>
            <a:r>
              <a:rPr lang="ru-RU" sz="2400" b="1" dirty="0" err="1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чило</a:t>
            </a: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 противоположное второму. 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1" name="Управляющая кнопка: домой 10">
            <a:hlinkClick r:id="" action="ppaction://hlinkshowjump?jump=previousslide" highlightClick="1"/>
          </p:cNvPr>
          <p:cNvSpPr/>
          <p:nvPr/>
        </p:nvSpPr>
        <p:spPr>
          <a:xfrm>
            <a:off x="8316416" y="3645024"/>
            <a:ext cx="681037" cy="64770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2" name="Пятиугольник 11"/>
          <p:cNvSpPr/>
          <p:nvPr/>
        </p:nvSpPr>
        <p:spPr>
          <a:xfrm>
            <a:off x="179512" y="4581128"/>
            <a:ext cx="8064500" cy="1081087"/>
          </a:xfrm>
          <a:prstGeom prst="homePlat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Чтобы сложить два отрицательных числа, надо сложить  их модули, а перед полученным ответом поставить знак «минус».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3" name="Управляющая кнопка: домой 12">
            <a:hlinkClick r:id="" action="ppaction://hlinkshowjump?jump=previousslide" highlightClick="1"/>
          </p:cNvPr>
          <p:cNvSpPr/>
          <p:nvPr/>
        </p:nvSpPr>
        <p:spPr>
          <a:xfrm>
            <a:off x="8316416" y="4797152"/>
            <a:ext cx="681037" cy="64770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4608512" cy="648072"/>
          </a:xfr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Модуль</a:t>
            </a:r>
            <a:r>
              <a:rPr lang="en-US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«Алгебра» №2</a:t>
            </a:r>
            <a:endParaRPr lang="ru-RU" sz="2800" b="1" dirty="0"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Рамка 5">
            <a:hlinkClick r:id="" action="ppaction://hlinkshowjump?jump=nextslide"/>
          </p:cNvPr>
          <p:cNvSpPr/>
          <p:nvPr/>
        </p:nvSpPr>
        <p:spPr>
          <a:xfrm flipH="1">
            <a:off x="6228184" y="332656"/>
            <a:ext cx="2736304" cy="648072"/>
          </a:xfrm>
          <a:prstGeom prst="frame">
            <a:avLst>
              <a:gd name="adj1" fmla="val 18285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ru-RU" sz="2400" b="1" dirty="0">
                <a:ln w="50800"/>
                <a:solidFill>
                  <a:schemeClr val="bg1">
                    <a:shade val="50000"/>
                  </a:schemeClr>
                </a:solidFill>
                <a:hlinkClick r:id="" action="ppaction://hlinkshowjump?jump=nextslide"/>
              </a:rPr>
              <a:t>Повторение</a:t>
            </a:r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(2)</a:t>
            </a:r>
            <a:endParaRPr lang="ru-RU" sz="2400" b="1" dirty="0">
              <a:ln w="5080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Управляющая кнопка: далее 20">
            <a:hlinkClick r:id="rId3" action="ppaction://hlinksldjump" highlightClick="1"/>
          </p:cNvPr>
          <p:cNvSpPr/>
          <p:nvPr/>
        </p:nvSpPr>
        <p:spPr>
          <a:xfrm>
            <a:off x="7668344" y="6021288"/>
            <a:ext cx="754063" cy="720725"/>
          </a:xfrm>
          <a:prstGeom prst="actionButtonForwardNex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19" name="Номер слайда 9"/>
          <p:cNvSpPr txBox="1">
            <a:spLocks/>
          </p:cNvSpPr>
          <p:nvPr/>
        </p:nvSpPr>
        <p:spPr>
          <a:xfrm>
            <a:off x="8532440" y="6453336"/>
            <a:ext cx="504825" cy="288032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07BC511-9F73-4078-83DD-3D830F4D5332}" type="slidenum">
              <a:rPr lang="ru-RU" sz="1600" b="1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6</a:t>
            </a:fld>
            <a:endParaRPr lang="ru-RU" sz="1600" b="1" dirty="0">
              <a:solidFill>
                <a:schemeClr val="accent4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07504" y="1124744"/>
            <a:ext cx="6696744" cy="864096"/>
          </a:xfrm>
          <a:prstGeom prst="roundRect">
            <a:avLst>
              <a:gd name="adj" fmla="val 2211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На координатной прямой отмечено число а. </a:t>
            </a:r>
          </a:p>
          <a:p>
            <a:pPr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Из следующих неравенств выберите верное:</a:t>
            </a:r>
            <a:endParaRPr lang="ru-RU" sz="2400" b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29" name="Rectangle 3"/>
          <p:cNvSpPr>
            <a:spLocks noGrp="1" noChangeArrowheads="1"/>
          </p:cNvSpPr>
          <p:nvPr/>
        </p:nvSpPr>
        <p:spPr bwMode="auto">
          <a:xfrm>
            <a:off x="3995936" y="6021288"/>
            <a:ext cx="3528392" cy="717203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x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80000"/>
              </a:lnSpc>
              <a:defRPr/>
            </a:pPr>
            <a:endParaRPr lang="ru-RU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80000"/>
              </a:lnSpc>
              <a:defRPr/>
            </a:pPr>
            <a:endParaRPr lang="ru-RU" sz="1400" b="1" dirty="0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 </a:t>
            </a: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2771800" y="4005064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53" name="Содержимое 52"/>
          <p:cNvSpPr>
            <a:spLocks noGrp="1"/>
          </p:cNvSpPr>
          <p:nvPr>
            <p:ph idx="1"/>
          </p:nvPr>
        </p:nvSpPr>
        <p:spPr>
          <a:xfrm>
            <a:off x="251520" y="2708920"/>
            <a:ext cx="8712968" cy="936104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Числа -5 и 5 находятся на одном и том же расстоянии от числа а,  </a:t>
            </a:r>
          </a:p>
          <a:p>
            <a:pPr>
              <a:buNone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след. число а=0.</a:t>
            </a:r>
            <a:endParaRPr lang="ru-RU" sz="2400" b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6093296"/>
            <a:ext cx="72008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Скругленный прямоугольник 11"/>
          <p:cNvSpPr/>
          <p:nvPr/>
        </p:nvSpPr>
        <p:spPr>
          <a:xfrm>
            <a:off x="6948264" y="1124744"/>
            <a:ext cx="2016224" cy="1512168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buFont typeface="+mj-lt"/>
              <a:buAutoNum type="arabicPeriod"/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а  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&lt; 0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а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²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 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&gt; 0</a:t>
            </a: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а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²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 – 1 &lt; 0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а &gt; 0</a:t>
            </a:r>
            <a:endParaRPr lang="ru-RU" sz="2400" b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395536" y="2492896"/>
            <a:ext cx="453650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2483768" y="2420888"/>
            <a:ext cx="152400" cy="1524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15" name="Object 6"/>
          <p:cNvGraphicFramePr>
            <a:graphicFrameLocks noChangeAspect="1"/>
          </p:cNvGraphicFramePr>
          <p:nvPr/>
        </p:nvGraphicFramePr>
        <p:xfrm>
          <a:off x="4499992" y="2060848"/>
          <a:ext cx="228600" cy="374650"/>
        </p:xfrm>
        <a:graphic>
          <a:graphicData uri="http://schemas.openxmlformats.org/presentationml/2006/ole">
            <p:oleObj spid="_x0000_s22530" name="Формула" r:id="rId5" imgW="114120" imgH="177480" progId="Equation.3">
              <p:embed/>
            </p:oleObj>
          </a:graphicData>
        </a:graphic>
      </p:graphicFrame>
      <p:graphicFrame>
        <p:nvGraphicFramePr>
          <p:cNvPr id="16" name="Object 7"/>
          <p:cNvGraphicFramePr>
            <a:graphicFrameLocks noChangeAspect="1"/>
          </p:cNvGraphicFramePr>
          <p:nvPr/>
        </p:nvGraphicFramePr>
        <p:xfrm>
          <a:off x="2267744" y="2132856"/>
          <a:ext cx="255588" cy="295275"/>
        </p:xfrm>
        <a:graphic>
          <a:graphicData uri="http://schemas.openxmlformats.org/presentationml/2006/ole">
            <p:oleObj spid="_x0000_s22531" name="Формула" r:id="rId6" imgW="126720" imgH="139680" progId="Equation.3">
              <p:embed/>
            </p:oleObj>
          </a:graphicData>
        </a:graphic>
      </p:graphicFrame>
      <p:cxnSp>
        <p:nvCxnSpPr>
          <p:cNvPr id="23" name="Прямая соединительная линия 22"/>
          <p:cNvCxnSpPr/>
          <p:nvPr/>
        </p:nvCxnSpPr>
        <p:spPr>
          <a:xfrm flipV="1">
            <a:off x="539552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1115616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1691680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3419872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V="1">
            <a:off x="2267744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V="1">
            <a:off x="2843808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V="1">
            <a:off x="3995936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31788" y="2060575"/>
          <a:ext cx="381000" cy="374650"/>
        </p:xfrm>
        <a:graphic>
          <a:graphicData uri="http://schemas.openxmlformats.org/presentationml/2006/ole">
            <p:oleObj spid="_x0000_s22532" name="Формула" r:id="rId7" imgW="190440" imgH="177480" progId="Equation.3">
              <p:embed/>
            </p:oleObj>
          </a:graphicData>
        </a:graphic>
      </p:graphicFrame>
      <p:sp>
        <p:nvSpPr>
          <p:cNvPr id="40" name="Объект 2"/>
          <p:cNvSpPr>
            <a:spLocks noGrp="1"/>
          </p:cNvSpPr>
          <p:nvPr/>
        </p:nvSpPr>
        <p:spPr bwMode="auto">
          <a:xfrm>
            <a:off x="5652120" y="3356992"/>
            <a:ext cx="5778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2400" dirty="0">
                <a:solidFill>
                  <a:srgbClr val="000000"/>
                </a:solidFill>
                <a:latin typeface="Cambria Math" pitchFamily="18" charset="0"/>
                <a:ea typeface="Cambria Math" pitchFamily="18" charset="0"/>
                <a:cs typeface="Arial" charset="0"/>
              </a:rPr>
              <a:t>⇒</a:t>
            </a:r>
            <a:r>
              <a:rPr lang="ru-RU" sz="2400" dirty="0">
                <a:ea typeface="Cambria Math" pitchFamily="18" charset="0"/>
                <a:cs typeface="Arial" charset="0"/>
              </a:rPr>
              <a:t> 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3419872" y="3356992"/>
            <a:ext cx="2016224" cy="576064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buFont typeface="+mj-lt"/>
              <a:buAutoNum type="arabicPeriod"/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а  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= 0</a:t>
            </a: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3419872" y="4005064"/>
            <a:ext cx="2016224" cy="576064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buFont typeface="+mj-lt"/>
              <a:buAutoNum type="arabicPeriod" startAt="2"/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а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²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 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= 0</a:t>
            </a: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3419872" y="4653136"/>
            <a:ext cx="2016224" cy="576064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buFont typeface="+mj-lt"/>
              <a:buAutoNum type="arabicPeriod" startAt="3"/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а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²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 – 1 &lt; 0</a:t>
            </a: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3419872" y="5301208"/>
            <a:ext cx="2016224" cy="576064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buFont typeface="+mj-lt"/>
              <a:buAutoNum type="arabicPeriod" startAt="4"/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а = 0</a:t>
            </a:r>
            <a:endParaRPr lang="ru-RU" sz="2400" b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cxnSp>
        <p:nvCxnSpPr>
          <p:cNvPr id="31" name="Прямая соединительная линия 30"/>
          <p:cNvCxnSpPr/>
          <p:nvPr/>
        </p:nvCxnSpPr>
        <p:spPr>
          <a:xfrm flipV="1">
            <a:off x="4572000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0" name="Управляющая кнопка: далее 49">
            <a:hlinkClick r:id="" action="ppaction://hlinkshowjump?jump=nextslide" highlightClick="1"/>
          </p:cNvPr>
          <p:cNvSpPr/>
          <p:nvPr/>
        </p:nvSpPr>
        <p:spPr>
          <a:xfrm>
            <a:off x="2771800" y="4653136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cxnSp>
        <p:nvCxnSpPr>
          <p:cNvPr id="51" name="Прямая соединительная линия 50"/>
          <p:cNvCxnSpPr/>
          <p:nvPr/>
        </p:nvCxnSpPr>
        <p:spPr>
          <a:xfrm flipV="1">
            <a:off x="3131840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V="1">
            <a:off x="3707904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V="1">
            <a:off x="4283968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flipV="1">
            <a:off x="1979712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V="1">
            <a:off x="1403648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flipV="1">
            <a:off x="827584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0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build="p"/>
      <p:bldP spid="40" grpId="0"/>
      <p:bldP spid="41" grpId="0" animBg="1"/>
      <p:bldP spid="42" grpId="0" animBg="1"/>
      <p:bldP spid="43" grpId="0" animBg="1"/>
      <p:bldP spid="4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4536504" cy="648072"/>
          </a:xfr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Повторение (подсказка)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668344" y="6453336"/>
            <a:ext cx="1008310" cy="288031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fld id="{FFDCC7B5-6DFD-427D-8B90-62C028F4D2A3}" type="slidenum">
              <a:rPr lang="ru-RU" sz="1600" b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7</a:t>
            </a:fld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Управляющая кнопка: домой 14">
            <a:hlinkClick r:id="" action="ppaction://hlinkshowjump?jump=previousslide" highlightClick="1"/>
          </p:cNvPr>
          <p:cNvSpPr/>
          <p:nvPr/>
        </p:nvSpPr>
        <p:spPr>
          <a:xfrm>
            <a:off x="8100392" y="116632"/>
            <a:ext cx="886396" cy="910208"/>
          </a:xfrm>
          <a:prstGeom prst="actionButtonHome">
            <a:avLst/>
          </a:prstGeom>
          <a:gradFill flip="none" rotWithShape="1">
            <a:gsLst>
              <a:gs pos="0">
                <a:schemeClr val="accent5">
                  <a:shade val="51000"/>
                  <a:satMod val="130000"/>
                </a:schemeClr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Пятиугольник 15"/>
          <p:cNvSpPr/>
          <p:nvPr/>
        </p:nvSpPr>
        <p:spPr>
          <a:xfrm>
            <a:off x="179512" y="1124744"/>
            <a:ext cx="8064500" cy="1081087"/>
          </a:xfrm>
          <a:prstGeom prst="homePlat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Квадрат нуля равен нулю.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7" name="Управляющая кнопка: домой 16">
            <a:hlinkClick r:id="" action="ppaction://hlinkshowjump?jump=previousslide" highlightClick="1"/>
          </p:cNvPr>
          <p:cNvSpPr/>
          <p:nvPr/>
        </p:nvSpPr>
        <p:spPr>
          <a:xfrm>
            <a:off x="8316416" y="1340768"/>
            <a:ext cx="681037" cy="64770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88640"/>
            <a:ext cx="960107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ятиугольник 7"/>
          <p:cNvSpPr/>
          <p:nvPr/>
        </p:nvSpPr>
        <p:spPr>
          <a:xfrm>
            <a:off x="179512" y="2276872"/>
            <a:ext cx="8064500" cy="1081087"/>
          </a:xfrm>
          <a:prstGeom prst="homePlat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Если из нуля вычесть положительное число, то результат будет отрицательный.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9" name="Управляющая кнопка: домой 8">
            <a:hlinkClick r:id="" action="ppaction://hlinkshowjump?jump=previousslide" highlightClick="1"/>
          </p:cNvPr>
          <p:cNvSpPr/>
          <p:nvPr/>
        </p:nvSpPr>
        <p:spPr>
          <a:xfrm>
            <a:off x="8316416" y="2492896"/>
            <a:ext cx="681037" cy="64770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332656"/>
            <a:ext cx="4608512" cy="648072"/>
          </a:xfr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Модуль</a:t>
            </a:r>
            <a:r>
              <a:rPr lang="en-US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800" b="1" dirty="0" smtClean="0">
                <a:solidFill>
                  <a:schemeClr val="tx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«Алгебра» №2</a:t>
            </a:r>
            <a:endParaRPr lang="ru-RU" sz="2800" b="1" dirty="0">
              <a:solidFill>
                <a:schemeClr val="tx1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Рамка 5">
            <a:hlinkClick r:id="" action="ppaction://hlinkshowjump?jump=nextslide"/>
          </p:cNvPr>
          <p:cNvSpPr/>
          <p:nvPr/>
        </p:nvSpPr>
        <p:spPr>
          <a:xfrm flipH="1">
            <a:off x="6228184" y="332656"/>
            <a:ext cx="2736304" cy="648072"/>
          </a:xfrm>
          <a:prstGeom prst="frame">
            <a:avLst>
              <a:gd name="adj1" fmla="val 18285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>
              <a:defRPr/>
            </a:pPr>
            <a:r>
              <a:rPr lang="ru-RU" sz="2400" b="1" dirty="0">
                <a:ln w="50800"/>
                <a:solidFill>
                  <a:schemeClr val="bg1">
                    <a:shade val="50000"/>
                  </a:schemeClr>
                </a:solidFill>
                <a:hlinkClick r:id="" action="ppaction://hlinkshowjump?jump=nextslide"/>
              </a:rPr>
              <a:t>Повторение</a:t>
            </a:r>
            <a:r>
              <a:rPr lang="ru-RU" sz="2000" b="1" dirty="0">
                <a:ln w="50800"/>
                <a:solidFill>
                  <a:schemeClr val="bg1">
                    <a:shade val="50000"/>
                  </a:schemeClr>
                </a:solidFill>
              </a:rPr>
              <a:t> </a:t>
            </a:r>
            <a:r>
              <a:rPr lang="ru-RU" sz="2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(2)</a:t>
            </a:r>
            <a:endParaRPr lang="ru-RU" sz="2400" b="1" dirty="0">
              <a:ln w="50800"/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" name="Управляющая кнопка: далее 20">
            <a:hlinkClick r:id="rId3" action="ppaction://hlinksldjump" highlightClick="1"/>
          </p:cNvPr>
          <p:cNvSpPr/>
          <p:nvPr/>
        </p:nvSpPr>
        <p:spPr>
          <a:xfrm>
            <a:off x="7668344" y="6021288"/>
            <a:ext cx="754063" cy="720725"/>
          </a:xfrm>
          <a:prstGeom prst="actionButtonForwardNext">
            <a:avLst/>
          </a:prstGeom>
          <a:gradFill flip="none" rotWithShape="1">
            <a:gsLst>
              <a:gs pos="0">
                <a:schemeClr val="bg1">
                  <a:lumMod val="75000"/>
                  <a:shade val="30000"/>
                  <a:satMod val="115000"/>
                </a:schemeClr>
              </a:gs>
              <a:gs pos="50000">
                <a:schemeClr val="bg1">
                  <a:lumMod val="75000"/>
                  <a:shade val="67500"/>
                  <a:satMod val="115000"/>
                </a:schemeClr>
              </a:gs>
              <a:gs pos="100000">
                <a:schemeClr val="bg1">
                  <a:lumMod val="75000"/>
                  <a:shade val="100000"/>
                  <a:satMod val="115000"/>
                </a:schemeClr>
              </a:gs>
            </a:gsLst>
            <a:lin ang="0" scaled="1"/>
            <a:tileRect/>
          </a:gra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19" name="Номер слайда 9"/>
          <p:cNvSpPr txBox="1">
            <a:spLocks/>
          </p:cNvSpPr>
          <p:nvPr/>
        </p:nvSpPr>
        <p:spPr>
          <a:xfrm>
            <a:off x="8532440" y="6453336"/>
            <a:ext cx="504825" cy="288032"/>
          </a:xfrm>
          <a:prstGeom prst="rect">
            <a:avLst/>
          </a:prstGeom>
        </p:spPr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fld id="{207BC511-9F73-4078-83DD-3D830F4D5332}" type="slidenum">
              <a:rPr lang="ru-RU" sz="1600" b="1">
                <a:solidFill>
                  <a:schemeClr val="accent4">
                    <a:lumMod val="75000"/>
                    <a:lumOff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t>8</a:t>
            </a:fld>
            <a:endParaRPr lang="ru-RU" sz="1600" b="1" dirty="0">
              <a:solidFill>
                <a:schemeClr val="accent4">
                  <a:lumMod val="75000"/>
                  <a:lumOff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107504" y="1124744"/>
            <a:ext cx="6696744" cy="864096"/>
          </a:xfrm>
          <a:prstGeom prst="roundRect">
            <a:avLst>
              <a:gd name="adj" fmla="val 2211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На координатной прямой отмечено число а. </a:t>
            </a:r>
          </a:p>
          <a:p>
            <a:pPr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Из следующих неравенств выберите верное:</a:t>
            </a:r>
            <a:endParaRPr lang="ru-RU" sz="2400" b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29" name="Rectangle 3"/>
          <p:cNvSpPr>
            <a:spLocks noGrp="1" noChangeArrowheads="1"/>
          </p:cNvSpPr>
          <p:nvPr/>
        </p:nvSpPr>
        <p:spPr bwMode="auto">
          <a:xfrm>
            <a:off x="3995936" y="6021288"/>
            <a:ext cx="3528392" cy="717203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xtLst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lnSpc>
                <a:spcPct val="80000"/>
              </a:lnSpc>
              <a:defRPr/>
            </a:pPr>
            <a:endParaRPr lang="ru-RU" sz="1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80000"/>
              </a:lnSpc>
              <a:defRPr/>
            </a:pPr>
            <a:endParaRPr lang="ru-RU" sz="1400" b="1" dirty="0" smtClean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>
              <a:lnSpc>
                <a:spcPct val="80000"/>
              </a:lnSpc>
              <a:defRPr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Ответ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 </a:t>
            </a:r>
            <a:endParaRPr lang="ru-RU" sz="2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0" name="Управляющая кнопка: далее 19">
            <a:hlinkClick r:id="" action="ppaction://hlinkshowjump?jump=nextslide" highlightClick="1"/>
          </p:cNvPr>
          <p:cNvSpPr/>
          <p:nvPr/>
        </p:nvSpPr>
        <p:spPr>
          <a:xfrm>
            <a:off x="5076056" y="3573016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53" name="Содержимое 52"/>
          <p:cNvSpPr>
            <a:spLocks noGrp="1"/>
          </p:cNvSpPr>
          <p:nvPr>
            <p:ph idx="1"/>
          </p:nvPr>
        </p:nvSpPr>
        <p:spPr>
          <a:xfrm>
            <a:off x="3059832" y="2204864"/>
            <a:ext cx="3456384" cy="504056"/>
          </a:xfrm>
        </p:spPr>
        <p:txBody>
          <a:bodyPr/>
          <a:lstStyle/>
          <a:p>
            <a:pPr>
              <a:buNone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Исходя из рисунка 2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&lt;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а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&lt;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3,</a:t>
            </a:r>
            <a:endParaRPr lang="ru-RU" sz="2400" b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67944" y="6093296"/>
            <a:ext cx="720080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Скругленный прямоугольник 11"/>
          <p:cNvSpPr/>
          <p:nvPr/>
        </p:nvSpPr>
        <p:spPr>
          <a:xfrm>
            <a:off x="6948264" y="1124744"/>
            <a:ext cx="2088232" cy="1512168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buFont typeface="+mj-lt"/>
              <a:buAutoNum type="arabicPeriod"/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а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²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  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&lt; 4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(а – 2)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²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 &gt; 1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(а – 3)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²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 &gt; 1</a:t>
            </a:r>
          </a:p>
          <a:p>
            <a:pPr marL="457200" indent="-457200">
              <a:buFont typeface="+mj-lt"/>
              <a:buAutoNum type="arabicPeriod"/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а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² 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&lt; 9</a:t>
            </a:r>
            <a:endParaRPr lang="ru-RU" sz="2400" b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>
            <a:off x="179512" y="2492896"/>
            <a:ext cx="2736304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1835696" y="2420888"/>
            <a:ext cx="152400" cy="152400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graphicFrame>
        <p:nvGraphicFramePr>
          <p:cNvPr id="15" name="Object 6"/>
          <p:cNvGraphicFramePr>
            <a:graphicFrameLocks noChangeAspect="1"/>
          </p:cNvGraphicFramePr>
          <p:nvPr/>
        </p:nvGraphicFramePr>
        <p:xfrm>
          <a:off x="1043608" y="2060848"/>
          <a:ext cx="177800" cy="347662"/>
        </p:xfrm>
        <a:graphic>
          <a:graphicData uri="http://schemas.openxmlformats.org/presentationml/2006/ole">
            <p:oleObj spid="_x0000_s23554" name="Формула" r:id="rId5" imgW="88560" imgH="164880" progId="Equation.3">
              <p:embed/>
            </p:oleObj>
          </a:graphicData>
        </a:graphic>
      </p:graphicFrame>
      <p:graphicFrame>
        <p:nvGraphicFramePr>
          <p:cNvPr id="16" name="Object 7"/>
          <p:cNvGraphicFramePr>
            <a:graphicFrameLocks noChangeAspect="1"/>
          </p:cNvGraphicFramePr>
          <p:nvPr/>
        </p:nvGraphicFramePr>
        <p:xfrm>
          <a:off x="1763688" y="2132856"/>
          <a:ext cx="255588" cy="295275"/>
        </p:xfrm>
        <a:graphic>
          <a:graphicData uri="http://schemas.openxmlformats.org/presentationml/2006/ole">
            <p:oleObj spid="_x0000_s23555" name="Формула" r:id="rId6" imgW="126720" imgH="139680" progId="Equation.3">
              <p:embed/>
            </p:oleObj>
          </a:graphicData>
        </a:graphic>
      </p:graphicFrame>
      <p:cxnSp>
        <p:nvCxnSpPr>
          <p:cNvPr id="23" name="Прямая соединительная линия 22"/>
          <p:cNvCxnSpPr/>
          <p:nvPr/>
        </p:nvCxnSpPr>
        <p:spPr>
          <a:xfrm flipV="1">
            <a:off x="323528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V="1">
            <a:off x="899592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V="1">
            <a:off x="1475656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V="1">
            <a:off x="2051720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V="1">
            <a:off x="2627784" y="2420888"/>
            <a:ext cx="0" cy="1615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30213" y="2047875"/>
          <a:ext cx="254000" cy="374650"/>
        </p:xfrm>
        <a:graphic>
          <a:graphicData uri="http://schemas.openxmlformats.org/presentationml/2006/ole">
            <p:oleObj spid="_x0000_s23556" name="Формула" r:id="rId7" imgW="126720" imgH="177480" progId="Equation.3">
              <p:embed/>
            </p:oleObj>
          </a:graphicData>
        </a:graphic>
      </p:graphicFrame>
      <p:sp>
        <p:nvSpPr>
          <p:cNvPr id="40" name="Объект 2"/>
          <p:cNvSpPr>
            <a:spLocks noGrp="1"/>
          </p:cNvSpPr>
          <p:nvPr/>
        </p:nvSpPr>
        <p:spPr bwMode="auto">
          <a:xfrm>
            <a:off x="6372200" y="2204864"/>
            <a:ext cx="432048" cy="432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2400" dirty="0">
                <a:solidFill>
                  <a:srgbClr val="000000"/>
                </a:solidFill>
                <a:latin typeface="Cambria Math" pitchFamily="18" charset="0"/>
                <a:ea typeface="Cambria Math" pitchFamily="18" charset="0"/>
                <a:cs typeface="Arial" charset="0"/>
              </a:rPr>
              <a:t>⇒</a:t>
            </a:r>
            <a:r>
              <a:rPr lang="ru-RU" sz="2400" dirty="0">
                <a:ea typeface="Cambria Math" pitchFamily="18" charset="0"/>
                <a:cs typeface="Arial" charset="0"/>
              </a:rPr>
              <a:t> 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539552" y="2852936"/>
            <a:ext cx="2016224" cy="576064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buFont typeface="+mj-lt"/>
              <a:buAutoNum type="arabicPeriod"/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а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²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  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&gt; 4</a:t>
            </a: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539552" y="3573016"/>
            <a:ext cx="2016224" cy="576064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buFont typeface="+mj-lt"/>
              <a:buAutoNum type="arabicPeriod" startAt="2"/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(а – 2)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²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 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&lt;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 1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539552" y="4293096"/>
            <a:ext cx="2016224" cy="576064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buFont typeface="+mj-lt"/>
              <a:buAutoNum type="arabicPeriod" startAt="3"/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(а – 3)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²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 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&lt;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 1</a:t>
            </a: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539552" y="5013176"/>
            <a:ext cx="2016224" cy="576064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buFont typeface="+mj-lt"/>
              <a:buAutoNum type="arabicPeriod" startAt="4"/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а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² 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&lt; 9</a:t>
            </a:r>
            <a:endParaRPr lang="ru-RU" sz="2400" b="1" dirty="0">
              <a:solidFill>
                <a:srgbClr val="000000"/>
              </a:solidFill>
              <a:latin typeface="Arial Narrow" pitchFamily="34" charset="0"/>
            </a:endParaRPr>
          </a:p>
        </p:txBody>
      </p:sp>
      <p:sp>
        <p:nvSpPr>
          <p:cNvPr id="45" name="Управляющая кнопка: далее 44">
            <a:hlinkClick r:id="" action="ppaction://hlinkshowjump?jump=nextslide" highlightClick="1"/>
          </p:cNvPr>
          <p:cNvSpPr/>
          <p:nvPr/>
        </p:nvSpPr>
        <p:spPr>
          <a:xfrm>
            <a:off x="5652120" y="4293096"/>
            <a:ext cx="536575" cy="504825"/>
          </a:xfrm>
          <a:prstGeom prst="actionButtonForwardNext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 dirty="0">
              <a:solidFill>
                <a:srgbClr val="3D683A"/>
              </a:solidFill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2699792" y="2852936"/>
            <a:ext cx="2016224" cy="576064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Так как 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4 = 2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²</a:t>
            </a: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</p:txBody>
      </p:sp>
      <p:sp>
        <p:nvSpPr>
          <p:cNvPr id="32" name="Скругленный прямоугольник 31"/>
          <p:cNvSpPr/>
          <p:nvPr/>
        </p:nvSpPr>
        <p:spPr>
          <a:xfrm>
            <a:off x="2699792" y="3573016"/>
            <a:ext cx="2232248" cy="576064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Так как 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а – 2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 &lt; 1</a:t>
            </a: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</p:txBody>
      </p:sp>
      <p:sp>
        <p:nvSpPr>
          <p:cNvPr id="33" name="Скругленный прямоугольник 32"/>
          <p:cNvSpPr/>
          <p:nvPr/>
        </p:nvSpPr>
        <p:spPr>
          <a:xfrm>
            <a:off x="2699792" y="4293096"/>
            <a:ext cx="2808312" cy="576064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Так как –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1&lt;(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а – 3)</a:t>
            </a:r>
            <a:r>
              <a:rPr lang="ru-RU" sz="2400" b="1" dirty="0" smtClean="0">
                <a:solidFill>
                  <a:srgbClr val="000000"/>
                </a:solidFill>
                <a:latin typeface="Calibri"/>
                <a:cs typeface="Calibri"/>
              </a:rPr>
              <a:t>&lt;0</a:t>
            </a:r>
            <a:endParaRPr lang="ru-RU" sz="2400" b="1" dirty="0" smtClean="0">
              <a:solidFill>
                <a:srgbClr val="000000"/>
              </a:solidFill>
              <a:latin typeface="Arial Narrow" pitchFamily="34" charset="0"/>
              <a:cs typeface="Calibri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2699792" y="5013176"/>
            <a:ext cx="2808312" cy="576064"/>
          </a:xfrm>
          <a:prstGeom prst="roundRect">
            <a:avLst>
              <a:gd name="adj" fmla="val 14809"/>
            </a:avLst>
          </a:prstGeom>
          <a:ln>
            <a:solidFill>
              <a:schemeClr val="bg1">
                <a:lumMod val="85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>
              <a:defRPr/>
            </a:pP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</a:rPr>
              <a:t>Так как </a:t>
            </a:r>
            <a:r>
              <a:rPr lang="ru-RU" sz="2400" b="1" dirty="0" smtClean="0">
                <a:solidFill>
                  <a:srgbClr val="000000"/>
                </a:solidFill>
                <a:latin typeface="Arial Narrow" pitchFamily="34" charset="0"/>
                <a:cs typeface="Calibri"/>
              </a:rPr>
              <a:t>а &lt; 3, а 9=3²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7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3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8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9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 build="p"/>
      <p:bldP spid="41" grpId="0" animBg="1"/>
      <p:bldP spid="42" grpId="0" animBg="1"/>
      <p:bldP spid="43" grpId="0" animBg="1"/>
      <p:bldP spid="44" grpId="0" animBg="1"/>
      <p:bldP spid="31" grpId="0" animBg="1"/>
      <p:bldP spid="32" grpId="0" animBg="1"/>
      <p:bldP spid="33" grpId="0" animBg="1"/>
      <p:bldP spid="4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332656"/>
            <a:ext cx="4536504" cy="648072"/>
          </a:xfr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 eaLnBrk="1" hangingPunct="1">
              <a:defRPr/>
            </a:pPr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Повторение (подсказка)</a:t>
            </a:r>
            <a:endParaRPr lang="ru-RU" sz="28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668344" y="6453336"/>
            <a:ext cx="1008310" cy="288031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fld id="{FFDCC7B5-6DFD-427D-8B90-62C028F4D2A3}" type="slidenum">
              <a:rPr lang="ru-RU" sz="1600" b="1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pPr>
                <a:defRPr/>
              </a:pPr>
              <a:t>9</a:t>
            </a:fld>
            <a:endParaRPr lang="ru-RU" sz="1600" b="1" dirty="0">
              <a:solidFill>
                <a:schemeClr val="accent5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5" name="Управляющая кнопка: домой 14">
            <a:hlinkClick r:id="" action="ppaction://hlinkshowjump?jump=previousslide" highlightClick="1"/>
          </p:cNvPr>
          <p:cNvSpPr/>
          <p:nvPr/>
        </p:nvSpPr>
        <p:spPr>
          <a:xfrm>
            <a:off x="8100392" y="116632"/>
            <a:ext cx="886396" cy="910208"/>
          </a:xfrm>
          <a:prstGeom prst="actionButtonHome">
            <a:avLst/>
          </a:prstGeom>
          <a:gradFill flip="none" rotWithShape="1">
            <a:gsLst>
              <a:gs pos="0">
                <a:schemeClr val="accent5">
                  <a:shade val="51000"/>
                  <a:satMod val="130000"/>
                </a:schemeClr>
              </a:gs>
              <a:gs pos="80000">
                <a:schemeClr val="accent5">
                  <a:shade val="93000"/>
                  <a:satMod val="130000"/>
                </a:schemeClr>
              </a:gs>
              <a:gs pos="100000">
                <a:schemeClr val="accent5">
                  <a:shade val="94000"/>
                  <a:satMod val="135000"/>
                </a:scheme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16" name="Пятиугольник 15"/>
          <p:cNvSpPr/>
          <p:nvPr/>
        </p:nvSpPr>
        <p:spPr>
          <a:xfrm>
            <a:off x="179512" y="1124744"/>
            <a:ext cx="8064500" cy="1081087"/>
          </a:xfrm>
          <a:prstGeom prst="homePlat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Если 0</a:t>
            </a: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&lt;</a:t>
            </a: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а</a:t>
            </a: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&lt;</a:t>
            </a: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1, то а – правильная дробь. Квадрат правильной дроби есть правильная дробь, т.е. меньше единицы.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17" name="Управляющая кнопка: домой 16">
            <a:hlinkClick r:id="" action="ppaction://hlinkshowjump?jump=previousslide" highlightClick="1"/>
          </p:cNvPr>
          <p:cNvSpPr/>
          <p:nvPr/>
        </p:nvSpPr>
        <p:spPr>
          <a:xfrm>
            <a:off x="8316416" y="1340768"/>
            <a:ext cx="681037" cy="64770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pic>
        <p:nvPicPr>
          <p:cNvPr id="26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188640"/>
            <a:ext cx="960107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Пятиугольник 7"/>
          <p:cNvSpPr/>
          <p:nvPr/>
        </p:nvSpPr>
        <p:spPr>
          <a:xfrm>
            <a:off x="179512" y="2276872"/>
            <a:ext cx="8064500" cy="1081087"/>
          </a:xfrm>
          <a:prstGeom prst="homePlat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Если -1</a:t>
            </a: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&lt;</a:t>
            </a: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а</a:t>
            </a: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Calibri"/>
              </a:rPr>
              <a:t>&lt;</a:t>
            </a: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Narrow" pitchFamily="34" charset="0"/>
              </a:rPr>
              <a:t>0, то а – отрицательная правильная дробь. Квадрат отрицательного числа есть число положительное.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Narrow" pitchFamily="34" charset="0"/>
            </a:endParaRPr>
          </a:p>
        </p:txBody>
      </p:sp>
      <p:sp>
        <p:nvSpPr>
          <p:cNvPr id="9" name="Управляющая кнопка: домой 8">
            <a:hlinkClick r:id="" action="ppaction://hlinkshowjump?jump=previousslide" highlightClick="1"/>
          </p:cNvPr>
          <p:cNvSpPr/>
          <p:nvPr/>
        </p:nvSpPr>
        <p:spPr>
          <a:xfrm>
            <a:off x="8316416" y="2492896"/>
            <a:ext cx="681037" cy="647700"/>
          </a:xfrm>
          <a:prstGeom prst="actionButtonHome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ГИА 2013. Модуль АЛГЕБРА (№2)">
  <a:themeElements>
    <a:clrScheme name="Тема Office 3">
      <a:dk1>
        <a:srgbClr val="0E3558"/>
      </a:dk1>
      <a:lt1>
        <a:srgbClr val="FFFFFF"/>
      </a:lt1>
      <a:dk2>
        <a:srgbClr val="006699"/>
      </a:dk2>
      <a:lt2>
        <a:srgbClr val="969696"/>
      </a:lt2>
      <a:accent1>
        <a:srgbClr val="3B86CB"/>
      </a:accent1>
      <a:accent2>
        <a:srgbClr val="5CB68D"/>
      </a:accent2>
      <a:accent3>
        <a:srgbClr val="FFFFFF"/>
      </a:accent3>
      <a:accent4>
        <a:srgbClr val="0A2C4A"/>
      </a:accent4>
      <a:accent5>
        <a:srgbClr val="AFC3E2"/>
      </a:accent5>
      <a:accent6>
        <a:srgbClr val="53A57F"/>
      </a:accent6>
      <a:hlink>
        <a:srgbClr val="CC3300"/>
      </a:hlink>
      <a:folHlink>
        <a:srgbClr val="333399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132767"/>
        </a:dk1>
        <a:lt1>
          <a:srgbClr val="FFFFFF"/>
        </a:lt1>
        <a:dk2>
          <a:srgbClr val="184BB2"/>
        </a:dk2>
        <a:lt2>
          <a:srgbClr val="C0C0C0"/>
        </a:lt2>
        <a:accent1>
          <a:srgbClr val="22A2E2"/>
        </a:accent1>
        <a:accent2>
          <a:srgbClr val="81CFEB"/>
        </a:accent2>
        <a:accent3>
          <a:srgbClr val="FFFFFF"/>
        </a:accent3>
        <a:accent4>
          <a:srgbClr val="0E2057"/>
        </a:accent4>
        <a:accent5>
          <a:srgbClr val="ABCEEE"/>
        </a:accent5>
        <a:accent6>
          <a:srgbClr val="74BBD5"/>
        </a:accent6>
        <a:hlink>
          <a:srgbClr val="55ABA9"/>
        </a:hlink>
        <a:folHlink>
          <a:srgbClr val="DCCA4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37175B"/>
        </a:dk1>
        <a:lt1>
          <a:srgbClr val="FFFFFF"/>
        </a:lt1>
        <a:dk2>
          <a:srgbClr val="754ECC"/>
        </a:dk2>
        <a:lt2>
          <a:srgbClr val="C0C0C0"/>
        </a:lt2>
        <a:accent1>
          <a:srgbClr val="869EEC"/>
        </a:accent1>
        <a:accent2>
          <a:srgbClr val="EFA441"/>
        </a:accent2>
        <a:accent3>
          <a:srgbClr val="FFFFFF"/>
        </a:accent3>
        <a:accent4>
          <a:srgbClr val="2D124C"/>
        </a:accent4>
        <a:accent5>
          <a:srgbClr val="C3CCF4"/>
        </a:accent5>
        <a:accent6>
          <a:srgbClr val="D9943A"/>
        </a:accent6>
        <a:hlink>
          <a:srgbClr val="33835F"/>
        </a:hlink>
        <a:folHlink>
          <a:srgbClr val="AAC85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E3558"/>
        </a:dk1>
        <a:lt1>
          <a:srgbClr val="FFFFFF"/>
        </a:lt1>
        <a:dk2>
          <a:srgbClr val="006699"/>
        </a:dk2>
        <a:lt2>
          <a:srgbClr val="969696"/>
        </a:lt2>
        <a:accent1>
          <a:srgbClr val="3B86CB"/>
        </a:accent1>
        <a:accent2>
          <a:srgbClr val="5CB68D"/>
        </a:accent2>
        <a:accent3>
          <a:srgbClr val="FFFFFF"/>
        </a:accent3>
        <a:accent4>
          <a:srgbClr val="0A2C4A"/>
        </a:accent4>
        <a:accent5>
          <a:srgbClr val="AFC3E2"/>
        </a:accent5>
        <a:accent6>
          <a:srgbClr val="53A57F"/>
        </a:accent6>
        <a:hlink>
          <a:srgbClr val="CC3300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ГИА 2013. Модуль АЛГЕБРА (№2)</Template>
  <TotalTime>522</TotalTime>
  <Words>1808</Words>
  <Application>Microsoft Office PowerPoint</Application>
  <PresentationFormat>Экран (4:3)</PresentationFormat>
  <Paragraphs>306</Paragraphs>
  <Slides>28</Slides>
  <Notes>0</Notes>
  <HiddenSlides>1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0" baseType="lpstr">
      <vt:lpstr>ГИА 2013. Модуль АЛГЕБРА (№2)</vt:lpstr>
      <vt:lpstr>Формула</vt:lpstr>
      <vt:lpstr>ОГЭ Модуль «АЛГЕБРА» №2</vt:lpstr>
      <vt:lpstr>Модуль «Алгебра» №2</vt:lpstr>
      <vt:lpstr>Повторение (подсказка)</vt:lpstr>
      <vt:lpstr>Модуль «Алгебра» №2</vt:lpstr>
      <vt:lpstr>Повторение (подсказка)</vt:lpstr>
      <vt:lpstr>Модуль «Алгебра» №2</vt:lpstr>
      <vt:lpstr>Повторение (подсказка)</vt:lpstr>
      <vt:lpstr>Модуль «Алгебра» №2</vt:lpstr>
      <vt:lpstr>Повторение (подсказка)</vt:lpstr>
      <vt:lpstr>Модуль «Алгебра» №2</vt:lpstr>
      <vt:lpstr>Повторение (подсказка)</vt:lpstr>
      <vt:lpstr>Модуль «Алгебра» №2</vt:lpstr>
      <vt:lpstr>Повторение (подсказка)</vt:lpstr>
      <vt:lpstr>Модуль «Алгебра» №2</vt:lpstr>
      <vt:lpstr>Повторение (подсказка)</vt:lpstr>
      <vt:lpstr>Модуль «Алгебра» №2</vt:lpstr>
      <vt:lpstr>Повторение (подсказка)</vt:lpstr>
      <vt:lpstr>Модуль «Алгебра» №2</vt:lpstr>
      <vt:lpstr>Повторение (подсказка)</vt:lpstr>
      <vt:lpstr>Модуль «Алгебра» №2</vt:lpstr>
      <vt:lpstr>Повторение (подсказка)</vt:lpstr>
      <vt:lpstr>Модуль «Алгебра» №2</vt:lpstr>
      <vt:lpstr>Повторение (подсказка)</vt:lpstr>
      <vt:lpstr>Модуль «Алгебра» №2</vt:lpstr>
      <vt:lpstr>Повторение (подсказка)</vt:lpstr>
      <vt:lpstr>Модуль «Алгебра» №2</vt:lpstr>
      <vt:lpstr>Повторение (подсказка)</vt:lpstr>
      <vt:lpstr>Использованные ресурсы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ГИА 2013 Модуль «АЛГЕБРА» №2</dc:title>
  <dc:creator>Admin</dc:creator>
  <cp:lastModifiedBy>БрюНеточКа</cp:lastModifiedBy>
  <cp:revision>58</cp:revision>
  <dcterms:created xsi:type="dcterms:W3CDTF">2013-06-25T14:22:21Z</dcterms:created>
  <dcterms:modified xsi:type="dcterms:W3CDTF">2016-11-03T15:55:59Z</dcterms:modified>
</cp:coreProperties>
</file>